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62" r:id="rId1"/>
  </p:sldMasterIdLst>
  <p:notesMasterIdLst>
    <p:notesMasterId r:id="rId11"/>
  </p:notesMasterIdLst>
  <p:handoutMasterIdLst>
    <p:handoutMasterId r:id="rId12"/>
  </p:handoutMasterIdLst>
  <p:sldIdLst>
    <p:sldId id="1081" r:id="rId2"/>
    <p:sldId id="1073" r:id="rId3"/>
    <p:sldId id="1075" r:id="rId4"/>
    <p:sldId id="1076" r:id="rId5"/>
    <p:sldId id="1074" r:id="rId6"/>
    <p:sldId id="1078" r:id="rId7"/>
    <p:sldId id="1077" r:id="rId8"/>
    <p:sldId id="1082" r:id="rId9"/>
    <p:sldId id="1083" r:id="rId10"/>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Smith" initials="HS" lastIdx="0" clrIdx="0">
    <p:extLst>
      <p:ext uri="{19B8F6BF-5375-455C-9EA6-DF929625EA0E}">
        <p15:presenceInfo xmlns:p15="http://schemas.microsoft.com/office/powerpoint/2012/main" userId="S-1-5-21-3133791568-2822460311-1774536114-21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D1E1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45" autoAdjust="0"/>
    <p:restoredTop sz="73179" autoAdjust="0"/>
  </p:normalViewPr>
  <p:slideViewPr>
    <p:cSldViewPr>
      <p:cViewPr varScale="1">
        <p:scale>
          <a:sx n="96" d="100"/>
          <a:sy n="96" d="100"/>
        </p:scale>
        <p:origin x="2136" y="9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D6FE55F-9F72-49D9-8F92-29E661D0DDCC}"/>
              </a:ext>
            </a:extLst>
          </p:cNvPr>
          <p:cNvSpPr>
            <a:spLocks noGrp="1"/>
          </p:cNvSpPr>
          <p:nvPr>
            <p:ph type="hdr" sz="quarter"/>
          </p:nvPr>
        </p:nvSpPr>
        <p:spPr>
          <a:xfrm>
            <a:off x="0" y="0"/>
            <a:ext cx="3078048" cy="470356"/>
          </a:xfrm>
          <a:prstGeom prst="rect">
            <a:avLst/>
          </a:prstGeom>
        </p:spPr>
        <p:txBody>
          <a:bodyPr vert="horz" lIns="89136" tIns="44568" rIns="89136" bIns="44568"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69BB4459-E40F-477C-B72F-6A3C9A1B6B06}"/>
              </a:ext>
            </a:extLst>
          </p:cNvPr>
          <p:cNvSpPr>
            <a:spLocks noGrp="1"/>
          </p:cNvSpPr>
          <p:nvPr>
            <p:ph type="dt" sz="quarter" idx="1"/>
          </p:nvPr>
        </p:nvSpPr>
        <p:spPr>
          <a:xfrm>
            <a:off x="4022886" y="0"/>
            <a:ext cx="3078048" cy="470356"/>
          </a:xfrm>
          <a:prstGeom prst="rect">
            <a:avLst/>
          </a:prstGeom>
        </p:spPr>
        <p:txBody>
          <a:bodyPr vert="horz" lIns="89136" tIns="44568" rIns="89136" bIns="44568" rtlCol="0"/>
          <a:lstStyle>
            <a:lvl1pPr algn="r">
              <a:defRPr sz="1200"/>
            </a:lvl1pPr>
          </a:lstStyle>
          <a:p>
            <a:pPr>
              <a:defRPr/>
            </a:pPr>
            <a:fld id="{609B44A5-B7B2-4D4C-ADAC-CC8984AA1750}" type="datetimeFigureOut">
              <a:rPr lang="en-US"/>
              <a:pPr>
                <a:defRPr/>
              </a:pPr>
              <a:t>5/9/2024</a:t>
            </a:fld>
            <a:endParaRPr lang="en-US"/>
          </a:p>
        </p:txBody>
      </p:sp>
      <p:sp>
        <p:nvSpPr>
          <p:cNvPr id="4" name="Footer Placeholder 3">
            <a:extLst>
              <a:ext uri="{FF2B5EF4-FFF2-40B4-BE49-F238E27FC236}">
                <a16:creationId xmlns:a16="http://schemas.microsoft.com/office/drawing/2014/main" id="{CB01AD8C-CE5F-44B1-8FBC-0A9A14F5DB7E}"/>
              </a:ext>
            </a:extLst>
          </p:cNvPr>
          <p:cNvSpPr>
            <a:spLocks noGrp="1"/>
          </p:cNvSpPr>
          <p:nvPr>
            <p:ph type="ftr" sz="quarter" idx="2"/>
          </p:nvPr>
        </p:nvSpPr>
        <p:spPr>
          <a:xfrm>
            <a:off x="0" y="8918120"/>
            <a:ext cx="3078048" cy="470355"/>
          </a:xfrm>
          <a:prstGeom prst="rect">
            <a:avLst/>
          </a:prstGeom>
        </p:spPr>
        <p:txBody>
          <a:bodyPr vert="horz" lIns="89136" tIns="44568" rIns="89136" bIns="44568"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FC3B6F6C-D6AA-4F89-8AA0-E65115F53AF7}"/>
              </a:ext>
            </a:extLst>
          </p:cNvPr>
          <p:cNvSpPr>
            <a:spLocks noGrp="1"/>
          </p:cNvSpPr>
          <p:nvPr>
            <p:ph type="sldNum" sz="quarter" idx="3"/>
          </p:nvPr>
        </p:nvSpPr>
        <p:spPr>
          <a:xfrm>
            <a:off x="4022886" y="8918120"/>
            <a:ext cx="3078048" cy="470355"/>
          </a:xfrm>
          <a:prstGeom prst="rect">
            <a:avLst/>
          </a:prstGeom>
        </p:spPr>
        <p:txBody>
          <a:bodyPr vert="horz" lIns="89136" tIns="44568" rIns="89136" bIns="44568" rtlCol="0" anchor="b"/>
          <a:lstStyle>
            <a:lvl1pPr algn="r">
              <a:defRPr sz="1200"/>
            </a:lvl1pPr>
          </a:lstStyle>
          <a:p>
            <a:pPr>
              <a:defRPr/>
            </a:pPr>
            <a:fld id="{F5F12E18-2504-4BE4-BD1A-A850A020273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9C58893-1983-4E17-A13B-375C5936F2E4}"/>
              </a:ext>
            </a:extLst>
          </p:cNvPr>
          <p:cNvSpPr>
            <a:spLocks noGrp="1" noChangeArrowheads="1"/>
          </p:cNvSpPr>
          <p:nvPr>
            <p:ph type="hdr" sz="quarter"/>
          </p:nvPr>
        </p:nvSpPr>
        <p:spPr bwMode="auto">
          <a:xfrm>
            <a:off x="0" y="0"/>
            <a:ext cx="3078048" cy="468803"/>
          </a:xfrm>
          <a:prstGeom prst="rect">
            <a:avLst/>
          </a:prstGeom>
          <a:noFill/>
          <a:ln w="9525">
            <a:noFill/>
            <a:miter lim="800000"/>
            <a:headEnd/>
            <a:tailEnd/>
          </a:ln>
          <a:effectLst/>
        </p:spPr>
        <p:txBody>
          <a:bodyPr vert="horz" wrap="square" lIns="94211" tIns="47106" rIns="94211" bIns="47106" numCol="1" anchor="t" anchorCtr="0" compatLnSpc="1">
            <a:prstTxWarp prst="textNoShape">
              <a:avLst/>
            </a:prstTxWarp>
          </a:bodyPr>
          <a:lstStyle>
            <a:lvl1pPr eaLnBrk="1" fontAlgn="auto" hangingPunct="1">
              <a:spcBef>
                <a:spcPts val="0"/>
              </a:spcBef>
              <a:spcAft>
                <a:spcPts val="0"/>
              </a:spcAft>
              <a:defRPr sz="1200">
                <a:latin typeface="Arial" charset="0"/>
              </a:defRPr>
            </a:lvl1pPr>
          </a:lstStyle>
          <a:p>
            <a:pPr>
              <a:defRPr/>
            </a:pPr>
            <a:endParaRPr lang="en-US"/>
          </a:p>
        </p:txBody>
      </p:sp>
      <p:sp>
        <p:nvSpPr>
          <p:cNvPr id="8195" name="Rectangle 3">
            <a:extLst>
              <a:ext uri="{FF2B5EF4-FFF2-40B4-BE49-F238E27FC236}">
                <a16:creationId xmlns:a16="http://schemas.microsoft.com/office/drawing/2014/main" id="{7DB29B72-0B9F-4C78-9850-FCDE590A3622}"/>
              </a:ext>
            </a:extLst>
          </p:cNvPr>
          <p:cNvSpPr>
            <a:spLocks noGrp="1" noChangeArrowheads="1"/>
          </p:cNvSpPr>
          <p:nvPr>
            <p:ph type="dt" idx="1"/>
          </p:nvPr>
        </p:nvSpPr>
        <p:spPr bwMode="auto">
          <a:xfrm>
            <a:off x="4022886" y="0"/>
            <a:ext cx="3078048" cy="468803"/>
          </a:xfrm>
          <a:prstGeom prst="rect">
            <a:avLst/>
          </a:prstGeom>
          <a:noFill/>
          <a:ln w="9525">
            <a:noFill/>
            <a:miter lim="800000"/>
            <a:headEnd/>
            <a:tailEnd/>
          </a:ln>
          <a:effectLst/>
        </p:spPr>
        <p:txBody>
          <a:bodyPr vert="horz" wrap="square" lIns="94211" tIns="47106" rIns="94211" bIns="47106" numCol="1" anchor="t" anchorCtr="0" compatLnSpc="1">
            <a:prstTxWarp prst="textNoShape">
              <a:avLst/>
            </a:prstTxWarp>
          </a:bodyPr>
          <a:lstStyle>
            <a:lvl1pPr algn="r" eaLnBrk="1" fontAlgn="auto" hangingPunct="1">
              <a:spcBef>
                <a:spcPts val="0"/>
              </a:spcBef>
              <a:spcAft>
                <a:spcPts val="0"/>
              </a:spcAft>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5916BB29-038B-47F0-B4B7-62B057655F74}"/>
              </a:ext>
            </a:extLst>
          </p:cNvPr>
          <p:cNvSpPr>
            <a:spLocks noGrp="1" noRot="1" noChangeAspect="1" noChangeArrowheads="1" noTextEdit="1"/>
          </p:cNvSpPr>
          <p:nvPr>
            <p:ph type="sldImg" idx="2"/>
          </p:nvPr>
        </p:nvSpPr>
        <p:spPr bwMode="auto">
          <a:xfrm>
            <a:off x="1204913" y="703263"/>
            <a:ext cx="4692650" cy="3521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78835EF9-3F5B-4516-93DD-3573FFB92CAF}"/>
              </a:ext>
            </a:extLst>
          </p:cNvPr>
          <p:cNvSpPr>
            <a:spLocks noGrp="1" noChangeArrowheads="1"/>
          </p:cNvSpPr>
          <p:nvPr>
            <p:ph type="body" sz="quarter" idx="3"/>
          </p:nvPr>
        </p:nvSpPr>
        <p:spPr bwMode="auto">
          <a:xfrm>
            <a:off x="710557" y="4458285"/>
            <a:ext cx="5681363" cy="4226987"/>
          </a:xfrm>
          <a:prstGeom prst="rect">
            <a:avLst/>
          </a:prstGeom>
          <a:noFill/>
          <a:ln w="9525">
            <a:noFill/>
            <a:miter lim="800000"/>
            <a:headEnd/>
            <a:tailEnd/>
          </a:ln>
          <a:effectLst/>
        </p:spPr>
        <p:txBody>
          <a:bodyPr vert="horz" wrap="square" lIns="94211" tIns="47106" rIns="94211" bIns="471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281B3E80-3B3A-4C31-8AF7-D17498FB3A56}"/>
              </a:ext>
            </a:extLst>
          </p:cNvPr>
          <p:cNvSpPr>
            <a:spLocks noGrp="1" noChangeArrowheads="1"/>
          </p:cNvSpPr>
          <p:nvPr>
            <p:ph type="ftr" sz="quarter" idx="4"/>
          </p:nvPr>
        </p:nvSpPr>
        <p:spPr bwMode="auto">
          <a:xfrm>
            <a:off x="0" y="8916568"/>
            <a:ext cx="3078048" cy="470356"/>
          </a:xfrm>
          <a:prstGeom prst="rect">
            <a:avLst/>
          </a:prstGeom>
          <a:noFill/>
          <a:ln w="9525">
            <a:noFill/>
            <a:miter lim="800000"/>
            <a:headEnd/>
            <a:tailEnd/>
          </a:ln>
          <a:effectLst/>
        </p:spPr>
        <p:txBody>
          <a:bodyPr vert="horz" wrap="square" lIns="94211" tIns="47106" rIns="94211" bIns="47106" numCol="1" anchor="b" anchorCtr="0" compatLnSpc="1">
            <a:prstTxWarp prst="textNoShape">
              <a:avLst/>
            </a:prstTxWarp>
          </a:bodyPr>
          <a:lstStyle>
            <a:lvl1pPr eaLnBrk="1" fontAlgn="auto" hangingPunct="1">
              <a:spcBef>
                <a:spcPts val="0"/>
              </a:spcBef>
              <a:spcAft>
                <a:spcPts val="0"/>
              </a:spcAft>
              <a:defRPr sz="1200">
                <a:latin typeface="Arial" charset="0"/>
              </a:defRPr>
            </a:lvl1pPr>
          </a:lstStyle>
          <a:p>
            <a:pPr>
              <a:defRPr/>
            </a:pPr>
            <a:endParaRPr lang="en-US"/>
          </a:p>
        </p:txBody>
      </p:sp>
      <p:sp>
        <p:nvSpPr>
          <p:cNvPr id="8199" name="Rectangle 7">
            <a:extLst>
              <a:ext uri="{FF2B5EF4-FFF2-40B4-BE49-F238E27FC236}">
                <a16:creationId xmlns:a16="http://schemas.microsoft.com/office/drawing/2014/main" id="{0BB24632-4BB7-4B61-A9A5-4C135A0BA33A}"/>
              </a:ext>
            </a:extLst>
          </p:cNvPr>
          <p:cNvSpPr>
            <a:spLocks noGrp="1" noChangeArrowheads="1"/>
          </p:cNvSpPr>
          <p:nvPr>
            <p:ph type="sldNum" sz="quarter" idx="5"/>
          </p:nvPr>
        </p:nvSpPr>
        <p:spPr bwMode="auto">
          <a:xfrm>
            <a:off x="4022886" y="8916568"/>
            <a:ext cx="3078048" cy="470356"/>
          </a:xfrm>
          <a:prstGeom prst="rect">
            <a:avLst/>
          </a:prstGeom>
          <a:noFill/>
          <a:ln w="9525">
            <a:noFill/>
            <a:miter lim="800000"/>
            <a:headEnd/>
            <a:tailEnd/>
          </a:ln>
          <a:effectLst/>
        </p:spPr>
        <p:txBody>
          <a:bodyPr vert="horz" wrap="square" lIns="94211" tIns="47106" rIns="94211" bIns="47106" numCol="1" anchor="b" anchorCtr="0" compatLnSpc="1">
            <a:prstTxWarp prst="textNoShape">
              <a:avLst/>
            </a:prstTxWarp>
          </a:bodyPr>
          <a:lstStyle>
            <a:lvl1pPr algn="r" eaLnBrk="1" fontAlgn="auto" hangingPunct="1">
              <a:spcBef>
                <a:spcPts val="0"/>
              </a:spcBef>
              <a:spcAft>
                <a:spcPts val="0"/>
              </a:spcAft>
              <a:defRPr sz="1200">
                <a:latin typeface="Arial" panose="020B0604020202020204" pitchFamily="34" charset="0"/>
              </a:defRPr>
            </a:lvl1pPr>
          </a:lstStyle>
          <a:p>
            <a:pPr>
              <a:defRPr/>
            </a:pPr>
            <a:fld id="{590F6EB5-6BBE-46DB-9133-0FB84E51A5C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this presentation is to cover questions and issues that we often encounter when we review focus group projects for IRB approval. All Institutional Review Boards follow the same federal regulations and the ethical principles first articulated in the Belmont Report. I will focus on the questions that we typically encounter here at SSU. </a:t>
            </a:r>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1</a:t>
            </a:fld>
            <a:endParaRPr lang="en-US" altLang="en-US"/>
          </a:p>
        </p:txBody>
      </p:sp>
    </p:spTree>
    <p:extLst>
      <p:ext uri="{BB962C8B-B14F-4D97-AF65-F5344CB8AC3E}">
        <p14:creationId xmlns:p14="http://schemas.microsoft.com/office/powerpoint/2010/main" val="679386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Arial" charset="0"/>
                <a:ea typeface="+mn-ea"/>
                <a:cs typeface="+mn-cs"/>
              </a:rPr>
              <a:t>Let me begin with a definition of what we mean by focus group. A focus group research project uses a facilitated discussion among a small group of volunteers as the data to answer research questions. Learning how people talk with each other about particular issues is as important as gathering specific answers to the questions posed by the focus group moderator. In other words, focus groups are not an easy way to interview several people at once (and then you can simply aggregate their answers). Instead, the goal of data analysis is to understand how people talk with each other about particular topics. Therefore, it is critical to explain who you will recruit to participate and why. </a:t>
            </a:r>
            <a:endParaRPr lang="en-US" dirty="0"/>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2</a:t>
            </a:fld>
            <a:endParaRPr lang="en-US" altLang="en-US"/>
          </a:p>
        </p:txBody>
      </p:sp>
    </p:spTree>
    <p:extLst>
      <p:ext uri="{BB962C8B-B14F-4D97-AF65-F5344CB8AC3E}">
        <p14:creationId xmlns:p14="http://schemas.microsoft.com/office/powerpoint/2010/main" val="1597316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your IRB application, please make it clear why you chose focus groups as your data collection method (as opposed to semi-structured interviews, a survey or other approach). First, tell us how many volunteers will participate in a single group, and why you opted for that particular group size. Second, tell us how many groups are needed. Third, tell us how long the group will last, and whether there is any possibility that participants will know each other (and how that might affect the conversation). Finally, tell us how you will select participants for recruitment. Is your goal to maximize within group differences (for example, recruiting SSU students from all stages of their academic career) or similarities (for example, recruiting first year students who live in the residence halls)? It is important to explain how your participant selection choices enable you to answer your research questions. </a:t>
            </a:r>
          </a:p>
          <a:p>
            <a:endParaRPr lang="en-US" dirty="0"/>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3</a:t>
            </a:fld>
            <a:endParaRPr lang="en-US" altLang="en-US"/>
          </a:p>
        </p:txBody>
      </p:sp>
    </p:spTree>
    <p:extLst>
      <p:ext uri="{BB962C8B-B14F-4D97-AF65-F5344CB8AC3E}">
        <p14:creationId xmlns:p14="http://schemas.microsoft.com/office/powerpoint/2010/main" val="1444503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want to know where and when you will hold your focus groups. We would like to confirm that any in person room offers volunteers the privacy and accessibility that they deserve. It might be tempting to meet volunteers in a local restaurant or coffee shop, but it is important to avoid places where others can overhear the conversation. If you opt for a “virtual” focus group, please confirm how you will protect the data. For example, we recommend that you collect the informed consent outside of ZOOM so that a participant’s full name is not associated with the recording. You also should remind participants to choose a private place from which to participate (so no one will overhear the conversation). Finally, in the informed consent, you must make it clear that video recordings, by definition, are not anonymous, and therefore, you should share how you will protect participants’ privacy and the data confidentiality – especially when the data remain as video recordings. Audio recordings reduce privacy and confidentiality risks, and if you plan to work from written transcripts, you might consider whether a video recording is needed. </a:t>
            </a:r>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4</a:t>
            </a:fld>
            <a:endParaRPr lang="en-US" altLang="en-US"/>
          </a:p>
        </p:txBody>
      </p:sp>
    </p:spTree>
    <p:extLst>
      <p:ext uri="{BB962C8B-B14F-4D97-AF65-F5344CB8AC3E}">
        <p14:creationId xmlns:p14="http://schemas.microsoft.com/office/powerpoint/2010/main" val="2733464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hope that the previous slides make clear that focus group projects raise unique risks to participant privacy and data confidentiality. Therefore, it is important that you remind participants of these risks as part of your informed consent form, and take whatever steps that you can to minimize them. For example, you need to remind participants that you cannot guarantee that other members of the group will not share what they hear, so they should be mindful about what information they share. You also can ask all group members to keep what they hear to themselves, and describe how you will protect their privacy (by deleting any information from the recording that could identity them, other people, or specific institutions, by using pseudonyms in your presentations, by using first names only during the focus group). </a:t>
            </a:r>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5</a:t>
            </a:fld>
            <a:endParaRPr lang="en-US" altLang="en-US"/>
          </a:p>
        </p:txBody>
      </p:sp>
    </p:spTree>
    <p:extLst>
      <p:ext uri="{BB962C8B-B14F-4D97-AF65-F5344CB8AC3E}">
        <p14:creationId xmlns:p14="http://schemas.microsoft.com/office/powerpoint/2010/main" val="2347869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dirty="0"/>
              <a:t>It is equally important to tell volunteers and the IRB about potential risks to data confidentiality. For example, the choice to video record a “virtual” focus group raises more questions about data confidentiality in comparison to an in person focus group that is limited to “field notes” about the conversation. You should think about ways to minimize data “breaches” from the way that you record the group (for example, using the SSU ZOOM program, or not using your phone) to the services that you might use to transcribe the conversation (be aware that free or cheap transcription programs often keep a copy of uploaded data in order to train their artificial intelligence programs). We also want to know how long you will keep your data and in what form (it is typical to transcribe the group, delete the original recording, and then keep the transcripts on a password protected hard drive). Finally, we want to know how you will analyze and present your data. Portraits of individual volunteers or direct quotes increase the risk of potential recognition by others in comparison to general themes. We are not suggesting that you should collect and analyze your data in any particular way – different discipline traditions have different expectations about what data should and should not be presented. However, it is important to explain to us why you are making the choices that you make. </a:t>
            </a:r>
          </a:p>
          <a:p>
            <a:endParaRPr lang="en-US" dirty="0"/>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6</a:t>
            </a:fld>
            <a:endParaRPr lang="en-US" altLang="en-US"/>
          </a:p>
        </p:txBody>
      </p:sp>
    </p:spTree>
    <p:extLst>
      <p:ext uri="{BB962C8B-B14F-4D97-AF65-F5344CB8AC3E}">
        <p14:creationId xmlns:p14="http://schemas.microsoft.com/office/powerpoint/2010/main" val="624755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it is important for the IRB to confirm that any researcher has the skills to complete the proposed project; if a researcher proposes to use machine learning to analyze human subjects data, we would to know that they understand how their software-based analyses will change based on the data that they collect. For focus groups, we would like to know that the facilitator has thought about possible problems that could make group members uncomfortable and reluctant to participate. For example, please tell us how you might navigate a situation when a volunteer says something that could distress others, or wants to leave. The slide lists other possible challenges for focus group facilitation. We do not expect you to anticipate every possibility, but your answers to IRB protocol questions are an opportunity to demonstrate your recognition of the problems that can occur. </a:t>
            </a:r>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7</a:t>
            </a:fld>
            <a:endParaRPr lang="en-US" altLang="en-US"/>
          </a:p>
        </p:txBody>
      </p:sp>
    </p:spTree>
    <p:extLst>
      <p:ext uri="{BB962C8B-B14F-4D97-AF65-F5344CB8AC3E}">
        <p14:creationId xmlns:p14="http://schemas.microsoft.com/office/powerpoint/2010/main" val="2126261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recognize that the exact questions a focus group facilitator will ask depends upon the unfolding conversation. However, we still would like to know the types of questions that you plan to ask (it will enable us to determine how sensitive the conversation could be). We also would like to read a script that the facilitator will use to open and close the focus group. The opening and closing of the focus group is an opportunity for facilitators to confirm participants’ rights, as well as remind participants to keep any information that they hear to themselves. These documents should be in addition to the answers to the standard IRB protocol questions, informed consent form, and CITI training certificates. </a:t>
            </a:r>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8</a:t>
            </a:fld>
            <a:endParaRPr lang="en-US" altLang="en-US"/>
          </a:p>
        </p:txBody>
      </p:sp>
    </p:spTree>
    <p:extLst>
      <p:ext uri="{BB962C8B-B14F-4D97-AF65-F5344CB8AC3E}">
        <p14:creationId xmlns:p14="http://schemas.microsoft.com/office/powerpoint/2010/main" val="639552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Focus groups are an invaluable research tool for many investigators. They can create a microcosm of people’s social worlds, and offer researchers unique insights into people’s attitudes and experiences (plagiarized Debora). Our goal is not to prevent the use of focus groups, but to help you collect the best data that you can for your specific research questions.  If you have any questions or comments, please reach out to the IRB. We look forward to reading your proposal. </a:t>
            </a:r>
          </a:p>
          <a:p>
            <a:endParaRPr lang="en-US" dirty="0"/>
          </a:p>
        </p:txBody>
      </p:sp>
      <p:sp>
        <p:nvSpPr>
          <p:cNvPr id="4" name="Slide Number Placeholder 3"/>
          <p:cNvSpPr>
            <a:spLocks noGrp="1"/>
          </p:cNvSpPr>
          <p:nvPr>
            <p:ph type="sldNum" sz="quarter" idx="5"/>
          </p:nvPr>
        </p:nvSpPr>
        <p:spPr/>
        <p:txBody>
          <a:bodyPr/>
          <a:lstStyle/>
          <a:p>
            <a:pPr>
              <a:defRPr/>
            </a:pPr>
            <a:fld id="{590F6EB5-6BBE-46DB-9133-0FB84E51A5CB}" type="slidenum">
              <a:rPr lang="en-US" altLang="en-US" smtClean="0"/>
              <a:pPr>
                <a:defRPr/>
              </a:pPr>
              <a:t>9</a:t>
            </a:fld>
            <a:endParaRPr lang="en-US" altLang="en-US"/>
          </a:p>
        </p:txBody>
      </p:sp>
    </p:spTree>
    <p:extLst>
      <p:ext uri="{BB962C8B-B14F-4D97-AF65-F5344CB8AC3E}">
        <p14:creationId xmlns:p14="http://schemas.microsoft.com/office/powerpoint/2010/main" val="1692635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EFEE9F5-7EC0-4F22-91DE-44A097CDECA4}" type="slidenum">
              <a:rPr lang="en-US" altLang="en-US" smtClean="0"/>
              <a:pPr>
                <a:defRPr/>
              </a:pPr>
              <a:t>‹#›</a:t>
            </a:fld>
            <a:endParaRPr lang="en-US" altLang="en-US"/>
          </a:p>
        </p:txBody>
      </p:sp>
    </p:spTree>
    <p:extLst>
      <p:ext uri="{BB962C8B-B14F-4D97-AF65-F5344CB8AC3E}">
        <p14:creationId xmlns:p14="http://schemas.microsoft.com/office/powerpoint/2010/main" val="262906184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502CCA5-69B7-443E-9821-EB3CDFDDBFC7}" type="slidenum">
              <a:rPr lang="en-US" altLang="en-US" smtClean="0"/>
              <a:pPr>
                <a:defRPr/>
              </a:pPr>
              <a:t>‹#›</a:t>
            </a:fld>
            <a:endParaRPr lang="en-US" altLang="en-US"/>
          </a:p>
        </p:txBody>
      </p:sp>
    </p:spTree>
    <p:extLst>
      <p:ext uri="{BB962C8B-B14F-4D97-AF65-F5344CB8AC3E}">
        <p14:creationId xmlns:p14="http://schemas.microsoft.com/office/powerpoint/2010/main" val="180865918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9CC7E5D-3234-4CEB-9686-F8815D08F015}" type="slidenum">
              <a:rPr lang="en-US" altLang="en-US" smtClean="0"/>
              <a:pPr>
                <a:defRPr/>
              </a:pPr>
              <a:t>‹#›</a:t>
            </a:fld>
            <a:endParaRPr lang="en-US" altLang="en-US"/>
          </a:p>
        </p:txBody>
      </p:sp>
    </p:spTree>
    <p:extLst>
      <p:ext uri="{BB962C8B-B14F-4D97-AF65-F5344CB8AC3E}">
        <p14:creationId xmlns:p14="http://schemas.microsoft.com/office/powerpoint/2010/main" val="5811175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B79CC47-9EE2-43A9-8D39-4ECEFCA7B3C7}" type="slidenum">
              <a:rPr lang="en-US" altLang="en-US" smtClean="0"/>
              <a:pPr>
                <a:defRPr/>
              </a:pPr>
              <a:t>‹#›</a:t>
            </a:fld>
            <a:endParaRPr lang="en-US" altLang="en-US"/>
          </a:p>
        </p:txBody>
      </p:sp>
    </p:spTree>
    <p:extLst>
      <p:ext uri="{BB962C8B-B14F-4D97-AF65-F5344CB8AC3E}">
        <p14:creationId xmlns:p14="http://schemas.microsoft.com/office/powerpoint/2010/main" val="339803544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BB1B51A-8DF0-4248-B192-E4A6A948854D}" type="slidenum">
              <a:rPr lang="en-US" altLang="en-US" smtClean="0"/>
              <a:pPr>
                <a:defRPr/>
              </a:pPr>
              <a:t>‹#›</a:t>
            </a:fld>
            <a:endParaRPr lang="en-US" altLang="en-US"/>
          </a:p>
        </p:txBody>
      </p:sp>
    </p:spTree>
    <p:extLst>
      <p:ext uri="{BB962C8B-B14F-4D97-AF65-F5344CB8AC3E}">
        <p14:creationId xmlns:p14="http://schemas.microsoft.com/office/powerpoint/2010/main" val="2612129539"/>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a:defRPr/>
            </a:pPr>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C22EA6B0-36DA-4E94-99E9-03CA9370F43B}" type="slidenum">
              <a:rPr lang="en-US" altLang="en-US" smtClean="0"/>
              <a:pPr>
                <a:defRPr/>
              </a:pPr>
              <a:t>‹#›</a:t>
            </a:fld>
            <a:endParaRPr lang="en-US" altLang="en-US"/>
          </a:p>
        </p:txBody>
      </p:sp>
    </p:spTree>
    <p:extLst>
      <p:ext uri="{BB962C8B-B14F-4D97-AF65-F5344CB8AC3E}">
        <p14:creationId xmlns:p14="http://schemas.microsoft.com/office/powerpoint/2010/main" val="385059829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813A79A-9F09-46C3-B1DE-F4A58B67FF66}" type="slidenum">
              <a:rPr lang="en-US" altLang="en-US" smtClean="0"/>
              <a:pPr>
                <a:defRPr/>
              </a:pPr>
              <a:t>‹#›</a:t>
            </a:fld>
            <a:endParaRPr lang="en-US" alt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18693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9FDB47F-6E78-4044-B8BF-D7CEAE4C76F0}" type="slidenum">
              <a:rPr lang="en-US" altLang="en-US" smtClean="0"/>
              <a:pPr>
                <a:defRPr/>
              </a:pPr>
              <a:t>‹#›</a:t>
            </a:fld>
            <a:endParaRPr lang="en-US" altLang="en-US"/>
          </a:p>
        </p:txBody>
      </p:sp>
    </p:spTree>
    <p:extLst>
      <p:ext uri="{BB962C8B-B14F-4D97-AF65-F5344CB8AC3E}">
        <p14:creationId xmlns:p14="http://schemas.microsoft.com/office/powerpoint/2010/main" val="1882044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E99AFE4-C210-493F-B956-851522521441}" type="slidenum">
              <a:rPr lang="en-US" altLang="en-US" smtClean="0"/>
              <a:pPr>
                <a:defRPr/>
              </a:pPr>
              <a:t>‹#›</a:t>
            </a:fld>
            <a:endParaRPr lang="en-US" altLang="en-US"/>
          </a:p>
        </p:txBody>
      </p:sp>
    </p:spTree>
    <p:extLst>
      <p:ext uri="{BB962C8B-B14F-4D97-AF65-F5344CB8AC3E}">
        <p14:creationId xmlns:p14="http://schemas.microsoft.com/office/powerpoint/2010/main" val="4013146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pPr>
              <a:defRPr/>
            </a:pPr>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pPr>
              <a:defRPr/>
            </a:pPr>
            <a:endParaRPr lang="en-US"/>
          </a:p>
        </p:txBody>
      </p:sp>
      <p:sp>
        <p:nvSpPr>
          <p:cNvPr id="11" name="Slide Number Placeholder 10"/>
          <p:cNvSpPr>
            <a:spLocks noGrp="1"/>
          </p:cNvSpPr>
          <p:nvPr>
            <p:ph type="sldNum" sz="quarter" idx="12"/>
          </p:nvPr>
        </p:nvSpPr>
        <p:spPr/>
        <p:txBody>
          <a:bodyPr/>
          <a:lstStyle/>
          <a:p>
            <a:pPr>
              <a:defRPr/>
            </a:pPr>
            <a:fld id="{0F2D069A-53E7-4AFD-80AB-4368C805DE56}" type="slidenum">
              <a:rPr lang="en-US" altLang="en-US" smtClean="0"/>
              <a:pPr>
                <a:defRPr/>
              </a:pPr>
              <a:t>‹#›</a:t>
            </a:fld>
            <a:endParaRPr lang="en-US" altLang="en-US"/>
          </a:p>
        </p:txBody>
      </p:sp>
    </p:spTree>
    <p:extLst>
      <p:ext uri="{BB962C8B-B14F-4D97-AF65-F5344CB8AC3E}">
        <p14:creationId xmlns:p14="http://schemas.microsoft.com/office/powerpoint/2010/main" val="131344755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pPr>
              <a:defRPr/>
            </a:pPr>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pPr>
              <a:defRPr/>
            </a:pPr>
            <a:endParaRPr lang="en-US"/>
          </a:p>
        </p:txBody>
      </p:sp>
      <p:sp>
        <p:nvSpPr>
          <p:cNvPr id="10" name="Slide Number Placeholder 9"/>
          <p:cNvSpPr>
            <a:spLocks noGrp="1"/>
          </p:cNvSpPr>
          <p:nvPr>
            <p:ph type="sldNum" sz="quarter" idx="12"/>
          </p:nvPr>
        </p:nvSpPr>
        <p:spPr/>
        <p:txBody>
          <a:bodyPr/>
          <a:lstStyle/>
          <a:p>
            <a:pPr>
              <a:defRPr/>
            </a:pPr>
            <a:fld id="{FFEAEEBC-09ED-4085-9304-1B0CB7B0184C}" type="slidenum">
              <a:rPr lang="en-US" altLang="en-US" smtClean="0"/>
              <a:pPr>
                <a:defRPr/>
              </a:pPr>
              <a:t>‹#›</a:t>
            </a:fld>
            <a:endParaRPr lang="en-US" altLang="en-US"/>
          </a:p>
        </p:txBody>
      </p:sp>
    </p:spTree>
    <p:extLst>
      <p:ext uri="{BB962C8B-B14F-4D97-AF65-F5344CB8AC3E}">
        <p14:creationId xmlns:p14="http://schemas.microsoft.com/office/powerpoint/2010/main" val="124231530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pPr>
              <a:defRPr/>
            </a:pPr>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pPr>
              <a:defRPr/>
            </a:pPr>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pPr>
              <a:defRPr/>
            </a:pPr>
            <a:fld id="{4813A79A-9F09-46C3-B1DE-F4A58B67FF66}" type="slidenum">
              <a:rPr lang="en-US" altLang="en-US" smtClean="0"/>
              <a:pPr>
                <a:defRPr/>
              </a:pPr>
              <a:t>‹#›</a:t>
            </a:fld>
            <a:endParaRPr lang="en-US" altLang="en-US"/>
          </a:p>
        </p:txBody>
      </p:sp>
    </p:spTree>
    <p:extLst>
      <p:ext uri="{BB962C8B-B14F-4D97-AF65-F5344CB8AC3E}">
        <p14:creationId xmlns:p14="http://schemas.microsoft.com/office/powerpoint/2010/main" val="4124680469"/>
      </p:ext>
    </p:extLst>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hyperlink" Target="mailto:irb@sonoma.ed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7CFCC-6D1E-4B7A-BE53-19867912AEAF}"/>
              </a:ext>
            </a:extLst>
          </p:cNvPr>
          <p:cNvSpPr>
            <a:spLocks noGrp="1"/>
          </p:cNvSpPr>
          <p:nvPr>
            <p:ph type="ctrTitle"/>
          </p:nvPr>
        </p:nvSpPr>
        <p:spPr>
          <a:xfrm>
            <a:off x="914400" y="311235"/>
            <a:ext cx="6939520" cy="1645920"/>
          </a:xfrm>
        </p:spPr>
        <p:txBody>
          <a:bodyPr>
            <a:normAutofit fontScale="90000"/>
          </a:bodyPr>
          <a:lstStyle/>
          <a:p>
            <a:r>
              <a:rPr lang="en-US" dirty="0"/>
              <a:t>Questions and Ideas for Focus Group IRB Applications</a:t>
            </a:r>
          </a:p>
        </p:txBody>
      </p:sp>
      <p:pic>
        <p:nvPicPr>
          <p:cNvPr id="1026" name="Picture 2" descr="What-is-a-focus-group.png">
            <a:extLst>
              <a:ext uri="{FF2B5EF4-FFF2-40B4-BE49-F238E27FC236}">
                <a16:creationId xmlns:a16="http://schemas.microsoft.com/office/drawing/2014/main" id="{88308BDD-9242-4CC0-92AA-039AF319BF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3825" y="2209800"/>
            <a:ext cx="6705600" cy="4221268"/>
          </a:xfrm>
          <a:prstGeom prst="rect">
            <a:avLst/>
          </a:prstGeom>
          <a:noFill/>
          <a:ln w="38100">
            <a:solidFill>
              <a:schemeClr val="bg2"/>
            </a:solidFill>
          </a:ln>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7C0A189-CE9E-4343-AB13-92965BCBD115}"/>
              </a:ext>
            </a:extLst>
          </p:cNvPr>
          <p:cNvSpPr txBox="1"/>
          <p:nvPr/>
        </p:nvSpPr>
        <p:spPr>
          <a:xfrm>
            <a:off x="1066800" y="6431068"/>
            <a:ext cx="3700052" cy="215444"/>
          </a:xfrm>
          <a:prstGeom prst="rect">
            <a:avLst/>
          </a:prstGeom>
          <a:noFill/>
        </p:spPr>
        <p:txBody>
          <a:bodyPr wrap="none" rtlCol="0">
            <a:spAutoFit/>
          </a:bodyPr>
          <a:lstStyle/>
          <a:p>
            <a:r>
              <a:rPr lang="en-US" sz="800" dirty="0">
                <a:solidFill>
                  <a:schemeClr val="bg1"/>
                </a:solidFill>
              </a:rPr>
              <a:t>https://www.hilltowncdc.org/news/2019/4/8/worthington-senior-center-focus-groups</a:t>
            </a:r>
          </a:p>
        </p:txBody>
      </p:sp>
    </p:spTree>
    <p:extLst>
      <p:ext uri="{BB962C8B-B14F-4D97-AF65-F5344CB8AC3E}">
        <p14:creationId xmlns:p14="http://schemas.microsoft.com/office/powerpoint/2010/main" val="173129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8DF24-2D89-4589-8BE5-3E8B98A2E91D}"/>
              </a:ext>
            </a:extLst>
          </p:cNvPr>
          <p:cNvSpPr>
            <a:spLocks noGrp="1"/>
          </p:cNvSpPr>
          <p:nvPr>
            <p:ph type="title"/>
          </p:nvPr>
        </p:nvSpPr>
        <p:spPr>
          <a:xfrm>
            <a:off x="1447800" y="259080"/>
            <a:ext cx="5937755" cy="1188720"/>
          </a:xfrm>
        </p:spPr>
        <p:txBody>
          <a:bodyPr/>
          <a:lstStyle/>
          <a:p>
            <a:r>
              <a:rPr lang="en-US" dirty="0"/>
              <a:t>Working Definition of focus groups</a:t>
            </a:r>
          </a:p>
        </p:txBody>
      </p:sp>
      <p:sp>
        <p:nvSpPr>
          <p:cNvPr id="3" name="Content Placeholder 2">
            <a:extLst>
              <a:ext uri="{FF2B5EF4-FFF2-40B4-BE49-F238E27FC236}">
                <a16:creationId xmlns:a16="http://schemas.microsoft.com/office/drawing/2014/main" id="{9501E65E-2E78-4B29-A928-AD7A4A354354}"/>
              </a:ext>
            </a:extLst>
          </p:cNvPr>
          <p:cNvSpPr>
            <a:spLocks noGrp="1"/>
          </p:cNvSpPr>
          <p:nvPr>
            <p:ph idx="1"/>
          </p:nvPr>
        </p:nvSpPr>
        <p:spPr>
          <a:xfrm>
            <a:off x="628650" y="1676400"/>
            <a:ext cx="7886700" cy="4351338"/>
          </a:xfrm>
        </p:spPr>
        <p:txBody>
          <a:bodyPr/>
          <a:lstStyle/>
          <a:p>
            <a:pPr marL="0" indent="0">
              <a:buNone/>
            </a:pPr>
            <a:endParaRPr lang="en-US" sz="2000" dirty="0"/>
          </a:p>
          <a:p>
            <a:pPr marL="0" indent="0">
              <a:buNone/>
            </a:pPr>
            <a:endParaRPr lang="en-US" sz="2000" dirty="0"/>
          </a:p>
          <a:p>
            <a:r>
              <a:rPr lang="en-US" sz="2000" dirty="0"/>
              <a:t>involve small group discussions led by a trained moderator </a:t>
            </a:r>
          </a:p>
          <a:p>
            <a:r>
              <a:rPr lang="en-US" sz="2000" dirty="0"/>
              <a:t>are guided by a set of research questions that explore attitudes, values, emotions, and behaviors</a:t>
            </a:r>
          </a:p>
          <a:p>
            <a:r>
              <a:rPr lang="en-US" sz="2000" dirty="0"/>
              <a:t>offer an opportunity to look at how meaning is created and negotiated within groups</a:t>
            </a:r>
          </a:p>
          <a:p>
            <a:r>
              <a:rPr lang="en-US" sz="2000" dirty="0"/>
              <a:t>are most effective when the research question targets a specific behavior (e.g., stop smoking) or group (e.g., breast cancer survivors)</a:t>
            </a:r>
          </a:p>
          <a:p>
            <a:r>
              <a:rPr lang="en-US" sz="2000" dirty="0"/>
              <a:t>should not be used as an </a:t>
            </a:r>
            <a:r>
              <a:rPr lang="en-US" sz="2000" b="1" dirty="0"/>
              <a:t>easy</a:t>
            </a:r>
            <a:r>
              <a:rPr lang="en-US" sz="2000" dirty="0"/>
              <a:t> way to increase sample size</a:t>
            </a:r>
          </a:p>
          <a:p>
            <a:pPr marL="0" indent="0">
              <a:buNone/>
            </a:pPr>
            <a:endParaRPr lang="en-US" sz="2000" dirty="0"/>
          </a:p>
        </p:txBody>
      </p:sp>
    </p:spTree>
    <p:extLst>
      <p:ext uri="{BB962C8B-B14F-4D97-AF65-F5344CB8AC3E}">
        <p14:creationId xmlns:p14="http://schemas.microsoft.com/office/powerpoint/2010/main" val="338651575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1683-4B82-4007-B8B4-9A9F35973E1A}"/>
              </a:ext>
            </a:extLst>
          </p:cNvPr>
          <p:cNvSpPr>
            <a:spLocks noGrp="1"/>
          </p:cNvSpPr>
          <p:nvPr>
            <p:ph type="title"/>
          </p:nvPr>
        </p:nvSpPr>
        <p:spPr>
          <a:xfrm>
            <a:off x="1603122" y="381000"/>
            <a:ext cx="5937755" cy="1188720"/>
          </a:xfrm>
        </p:spPr>
        <p:txBody>
          <a:bodyPr/>
          <a:lstStyle/>
          <a:p>
            <a:r>
              <a:rPr lang="en-US" dirty="0"/>
              <a:t>Participant Selection </a:t>
            </a:r>
          </a:p>
        </p:txBody>
      </p:sp>
      <p:sp>
        <p:nvSpPr>
          <p:cNvPr id="3" name="Content Placeholder 2">
            <a:extLst>
              <a:ext uri="{FF2B5EF4-FFF2-40B4-BE49-F238E27FC236}">
                <a16:creationId xmlns:a16="http://schemas.microsoft.com/office/drawing/2014/main" id="{27318313-B264-418D-BB20-E2B2DFC872C6}"/>
              </a:ext>
            </a:extLst>
          </p:cNvPr>
          <p:cNvSpPr>
            <a:spLocks noGrp="1"/>
          </p:cNvSpPr>
          <p:nvPr>
            <p:ph idx="1"/>
          </p:nvPr>
        </p:nvSpPr>
        <p:spPr>
          <a:xfrm>
            <a:off x="628649" y="1905000"/>
            <a:ext cx="7886700" cy="4351338"/>
          </a:xfrm>
        </p:spPr>
        <p:txBody>
          <a:bodyPr/>
          <a:lstStyle/>
          <a:p>
            <a:endParaRPr lang="en-US" dirty="0"/>
          </a:p>
          <a:p>
            <a:r>
              <a:rPr lang="en-US" dirty="0"/>
              <a:t>How many volunteers will be invited to a single group?</a:t>
            </a:r>
          </a:p>
          <a:p>
            <a:r>
              <a:rPr lang="en-US" dirty="0"/>
              <a:t>How many groups are required? </a:t>
            </a:r>
          </a:p>
          <a:p>
            <a:r>
              <a:rPr lang="en-US" dirty="0"/>
              <a:t>Is your goal to increase discussion about shared experiences or across different experiences?</a:t>
            </a:r>
          </a:p>
          <a:p>
            <a:r>
              <a:rPr lang="en-US" dirty="0"/>
              <a:t>How long a conversation is necessary? </a:t>
            </a:r>
          </a:p>
          <a:p>
            <a:r>
              <a:rPr lang="en-US" dirty="0"/>
              <a:t>Could participant differences facilitate or hinder group-based power dynamics? </a:t>
            </a:r>
          </a:p>
          <a:p>
            <a:r>
              <a:rPr lang="en-US" dirty="0"/>
              <a:t>Is there any possibility that participants will know each other? If so, how will that be handled? </a:t>
            </a:r>
          </a:p>
          <a:p>
            <a:endParaRPr lang="en-US" dirty="0"/>
          </a:p>
        </p:txBody>
      </p:sp>
    </p:spTree>
    <p:extLst>
      <p:ext uri="{BB962C8B-B14F-4D97-AF65-F5344CB8AC3E}">
        <p14:creationId xmlns:p14="http://schemas.microsoft.com/office/powerpoint/2010/main" val="35292759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AFEA3-8E82-476F-9075-181F17EAA504}"/>
              </a:ext>
            </a:extLst>
          </p:cNvPr>
          <p:cNvSpPr>
            <a:spLocks noGrp="1"/>
          </p:cNvSpPr>
          <p:nvPr>
            <p:ph type="title"/>
          </p:nvPr>
        </p:nvSpPr>
        <p:spPr>
          <a:xfrm>
            <a:off x="1296861" y="152400"/>
            <a:ext cx="6323139" cy="1143000"/>
          </a:xfrm>
        </p:spPr>
        <p:txBody>
          <a:bodyPr/>
          <a:lstStyle/>
          <a:p>
            <a:r>
              <a:rPr lang="en-US" dirty="0"/>
              <a:t>Identify an appropriate place</a:t>
            </a:r>
          </a:p>
        </p:txBody>
      </p:sp>
      <p:sp>
        <p:nvSpPr>
          <p:cNvPr id="3" name="Content Placeholder 2">
            <a:extLst>
              <a:ext uri="{FF2B5EF4-FFF2-40B4-BE49-F238E27FC236}">
                <a16:creationId xmlns:a16="http://schemas.microsoft.com/office/drawing/2014/main" id="{79BD2F46-3A89-498C-956E-AF13F84B493A}"/>
              </a:ext>
            </a:extLst>
          </p:cNvPr>
          <p:cNvSpPr>
            <a:spLocks noGrp="1"/>
          </p:cNvSpPr>
          <p:nvPr>
            <p:ph idx="1"/>
          </p:nvPr>
        </p:nvSpPr>
        <p:spPr>
          <a:xfrm>
            <a:off x="609600" y="1746706"/>
            <a:ext cx="4800600" cy="4724400"/>
          </a:xfrm>
        </p:spPr>
        <p:txBody>
          <a:bodyPr>
            <a:normAutofit lnSpcReduction="10000"/>
          </a:bodyPr>
          <a:lstStyle/>
          <a:p>
            <a:pPr marL="228600" lvl="1" indent="0">
              <a:buNone/>
              <a:defRPr/>
            </a:pPr>
            <a:r>
              <a:rPr lang="en-US" dirty="0"/>
              <a:t>When you select a room, consider:</a:t>
            </a:r>
          </a:p>
          <a:p>
            <a:pPr lvl="1">
              <a:defRPr/>
            </a:pPr>
            <a:r>
              <a:rPr lang="en-US" dirty="0"/>
              <a:t>accessibility</a:t>
            </a:r>
          </a:p>
          <a:p>
            <a:pPr lvl="1">
              <a:defRPr/>
            </a:pPr>
            <a:r>
              <a:rPr lang="en-US" dirty="0"/>
              <a:t>interviewee familiarity and comfort-level</a:t>
            </a:r>
          </a:p>
          <a:p>
            <a:pPr lvl="1">
              <a:defRPr/>
            </a:pPr>
            <a:r>
              <a:rPr lang="en-US" dirty="0"/>
              <a:t>level of noise and distraction</a:t>
            </a:r>
          </a:p>
          <a:p>
            <a:pPr marL="342900" lvl="1" indent="0">
              <a:buNone/>
              <a:defRPr/>
            </a:pPr>
            <a:endParaRPr lang="en-US" dirty="0"/>
          </a:p>
          <a:p>
            <a:pPr marL="342900" lvl="1" indent="0">
              <a:buNone/>
              <a:defRPr/>
            </a:pPr>
            <a:r>
              <a:rPr lang="en-US" dirty="0"/>
              <a:t>If you opt to use ZOOM or other internet based software, describe:</a:t>
            </a:r>
          </a:p>
          <a:p>
            <a:pPr lvl="1">
              <a:defRPr/>
            </a:pPr>
            <a:r>
              <a:rPr lang="en-US" dirty="0"/>
              <a:t>how you will collect informed consent signatures outside the software program</a:t>
            </a:r>
          </a:p>
          <a:p>
            <a:pPr lvl="1">
              <a:defRPr/>
            </a:pPr>
            <a:r>
              <a:rPr lang="en-US" dirty="0"/>
              <a:t>whether you intend to preserve both audio and video recording </a:t>
            </a:r>
          </a:p>
          <a:p>
            <a:pPr lvl="1">
              <a:defRPr/>
            </a:pPr>
            <a:r>
              <a:rPr lang="en-US" dirty="0"/>
              <a:t>how you will password protect and encrypt the group recording</a:t>
            </a:r>
          </a:p>
          <a:p>
            <a:pPr lvl="1">
              <a:defRPr/>
            </a:pPr>
            <a:r>
              <a:rPr lang="en-US" dirty="0"/>
              <a:t>how long and where you will save any recorded discussion </a:t>
            </a:r>
          </a:p>
          <a:p>
            <a:pPr marL="342900" lvl="1" indent="0">
              <a:buNone/>
              <a:defRPr/>
            </a:pPr>
            <a:endParaRPr lang="en-US" sz="2000" dirty="0"/>
          </a:p>
          <a:p>
            <a:endParaRPr lang="en-US" dirty="0"/>
          </a:p>
        </p:txBody>
      </p:sp>
      <p:sp>
        <p:nvSpPr>
          <p:cNvPr id="4" name="Rectangle 3">
            <a:extLst>
              <a:ext uri="{FF2B5EF4-FFF2-40B4-BE49-F238E27FC236}">
                <a16:creationId xmlns:a16="http://schemas.microsoft.com/office/drawing/2014/main" id="{81A96DEE-FB24-40AF-835A-546E5BCE9B3B}"/>
              </a:ext>
            </a:extLst>
          </p:cNvPr>
          <p:cNvSpPr/>
          <p:nvPr/>
        </p:nvSpPr>
        <p:spPr>
          <a:xfrm>
            <a:off x="5486400" y="4191000"/>
            <a:ext cx="3429000" cy="338554"/>
          </a:xfrm>
          <a:prstGeom prst="rect">
            <a:avLst/>
          </a:prstGeom>
        </p:spPr>
        <p:txBody>
          <a:bodyPr wrap="square">
            <a:spAutoFit/>
          </a:bodyPr>
          <a:lstStyle/>
          <a:p>
            <a:r>
              <a:rPr lang="en-US" sz="800" dirty="0"/>
              <a:t>https://pressbooks.rampages.us/msw-research/chapter/18-qualitative-data-collection/</a:t>
            </a:r>
          </a:p>
        </p:txBody>
      </p:sp>
      <p:pic>
        <p:nvPicPr>
          <p:cNvPr id="6" name="Picture 5">
            <a:extLst>
              <a:ext uri="{FF2B5EF4-FFF2-40B4-BE49-F238E27FC236}">
                <a16:creationId xmlns:a16="http://schemas.microsoft.com/office/drawing/2014/main" id="{02332DB5-2220-4BF0-A29E-C5DDC20D954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562600" y="1822906"/>
            <a:ext cx="3048000" cy="2286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800136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B04B-1C08-466E-AD67-1BE1BC356B97}"/>
              </a:ext>
            </a:extLst>
          </p:cNvPr>
          <p:cNvSpPr>
            <a:spLocks noGrp="1"/>
          </p:cNvSpPr>
          <p:nvPr>
            <p:ph type="title"/>
          </p:nvPr>
        </p:nvSpPr>
        <p:spPr>
          <a:xfrm>
            <a:off x="457200" y="523612"/>
            <a:ext cx="8229600" cy="1188720"/>
          </a:xfrm>
        </p:spPr>
        <p:txBody>
          <a:bodyPr/>
          <a:lstStyle/>
          <a:p>
            <a:r>
              <a:rPr lang="en-US" dirty="0"/>
              <a:t>Participant Privacy</a:t>
            </a:r>
          </a:p>
        </p:txBody>
      </p:sp>
      <p:sp>
        <p:nvSpPr>
          <p:cNvPr id="3" name="Content Placeholder 2">
            <a:extLst>
              <a:ext uri="{FF2B5EF4-FFF2-40B4-BE49-F238E27FC236}">
                <a16:creationId xmlns:a16="http://schemas.microsoft.com/office/drawing/2014/main" id="{AB055555-5A24-45AF-AEFE-CEFA19A5C665}"/>
              </a:ext>
            </a:extLst>
          </p:cNvPr>
          <p:cNvSpPr>
            <a:spLocks noGrp="1"/>
          </p:cNvSpPr>
          <p:nvPr>
            <p:ph idx="1"/>
          </p:nvPr>
        </p:nvSpPr>
        <p:spPr>
          <a:xfrm>
            <a:off x="762000" y="2133600"/>
            <a:ext cx="7467600" cy="4267200"/>
          </a:xfrm>
        </p:spPr>
        <p:txBody>
          <a:bodyPr>
            <a:normAutofit/>
          </a:bodyPr>
          <a:lstStyle/>
          <a:p>
            <a:r>
              <a:rPr lang="en-US" dirty="0"/>
              <a:t>When you recruit and inform participants of their rights, make the study purpose, sample size, and selection criteria clear. </a:t>
            </a:r>
          </a:p>
          <a:p>
            <a:endParaRPr lang="en-US" sz="1000" dirty="0"/>
          </a:p>
          <a:p>
            <a:r>
              <a:rPr lang="en-US" dirty="0"/>
              <a:t>You cannot guarantee that other group members will not disclose what they hear…. </a:t>
            </a:r>
          </a:p>
          <a:p>
            <a:endParaRPr lang="en-US" sz="1000" dirty="0"/>
          </a:p>
          <a:p>
            <a:r>
              <a:rPr lang="en-US" dirty="0"/>
              <a:t>Therefore, remind all participants to:</a:t>
            </a:r>
          </a:p>
          <a:p>
            <a:pPr lvl="1"/>
            <a:r>
              <a:rPr lang="en-US" dirty="0"/>
              <a:t>be careful about disclosing personal information that they do not want shared</a:t>
            </a:r>
          </a:p>
          <a:p>
            <a:pPr lvl="1"/>
            <a:r>
              <a:rPr lang="en-US" dirty="0"/>
              <a:t>not share what they hear during the focus group with persons outside the group</a:t>
            </a:r>
          </a:p>
          <a:p>
            <a:pPr lvl="1"/>
            <a:r>
              <a:rPr lang="en-US" dirty="0"/>
              <a:t>audio and video recordings are not anonymous (and ZOOM conversations can be overheard)</a:t>
            </a:r>
          </a:p>
          <a:p>
            <a:pPr lvl="1"/>
            <a:endParaRPr lang="en-US" dirty="0"/>
          </a:p>
          <a:p>
            <a:pPr marL="228600" lvl="1" indent="0">
              <a:buNone/>
            </a:pPr>
            <a:endParaRPr lang="en-US" sz="2000" dirty="0"/>
          </a:p>
          <a:p>
            <a:pPr lvl="1"/>
            <a:endParaRPr lang="en-US" dirty="0"/>
          </a:p>
          <a:p>
            <a:endParaRPr lang="en-US" dirty="0"/>
          </a:p>
          <a:p>
            <a:endParaRPr lang="en-US" dirty="0"/>
          </a:p>
        </p:txBody>
      </p:sp>
    </p:spTree>
    <p:extLst>
      <p:ext uri="{BB962C8B-B14F-4D97-AF65-F5344CB8AC3E}">
        <p14:creationId xmlns:p14="http://schemas.microsoft.com/office/powerpoint/2010/main" val="8688567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0D00B-CDBD-4716-A12E-9B478C7A3AE9}"/>
              </a:ext>
            </a:extLst>
          </p:cNvPr>
          <p:cNvSpPr>
            <a:spLocks noGrp="1"/>
          </p:cNvSpPr>
          <p:nvPr>
            <p:ph type="title"/>
          </p:nvPr>
        </p:nvSpPr>
        <p:spPr>
          <a:xfrm>
            <a:off x="1450721" y="453687"/>
            <a:ext cx="5937755" cy="1188720"/>
          </a:xfrm>
        </p:spPr>
        <p:txBody>
          <a:bodyPr/>
          <a:lstStyle/>
          <a:p>
            <a:r>
              <a:rPr lang="en-US" dirty="0"/>
              <a:t>Data Confidentiality</a:t>
            </a:r>
          </a:p>
        </p:txBody>
      </p:sp>
      <p:sp>
        <p:nvSpPr>
          <p:cNvPr id="3" name="Content Placeholder 2">
            <a:extLst>
              <a:ext uri="{FF2B5EF4-FFF2-40B4-BE49-F238E27FC236}">
                <a16:creationId xmlns:a16="http://schemas.microsoft.com/office/drawing/2014/main" id="{A0F46848-363F-46AB-845D-93C432E79A88}"/>
              </a:ext>
            </a:extLst>
          </p:cNvPr>
          <p:cNvSpPr>
            <a:spLocks noGrp="1"/>
          </p:cNvSpPr>
          <p:nvPr>
            <p:ph idx="1"/>
          </p:nvPr>
        </p:nvSpPr>
        <p:spPr>
          <a:xfrm>
            <a:off x="761999" y="2030408"/>
            <a:ext cx="7315200" cy="4370392"/>
          </a:xfrm>
        </p:spPr>
        <p:txBody>
          <a:bodyPr>
            <a:normAutofit/>
          </a:bodyPr>
          <a:lstStyle/>
          <a:p>
            <a:r>
              <a:rPr lang="en-US" dirty="0"/>
              <a:t>How will you record the focus group (and what data will this yield-video/audio recording, transcripts, notes on group behaviors)?</a:t>
            </a:r>
          </a:p>
          <a:p>
            <a:r>
              <a:rPr lang="en-US" dirty="0"/>
              <a:t>How will you protect the recordings (and other focus group data) from potential data breaches?</a:t>
            </a:r>
          </a:p>
          <a:p>
            <a:pPr lvl="1"/>
            <a:r>
              <a:rPr lang="en-US" dirty="0"/>
              <a:t>How will you address information in the transcripts that could identify people?</a:t>
            </a:r>
          </a:p>
          <a:p>
            <a:pPr lvl="1"/>
            <a:r>
              <a:rPr lang="en-US" dirty="0"/>
              <a:t>Will you delete audio recordings? If not, why will you keep them and for how long?</a:t>
            </a:r>
          </a:p>
          <a:p>
            <a:r>
              <a:rPr lang="en-US" dirty="0"/>
              <a:t>How will you analyze and present your data?</a:t>
            </a:r>
          </a:p>
          <a:p>
            <a:pPr lvl="1"/>
            <a:r>
              <a:rPr lang="en-US" dirty="0"/>
              <a:t>Will you code transcripts? Listen for themes? </a:t>
            </a:r>
          </a:p>
          <a:p>
            <a:pPr lvl="1"/>
            <a:r>
              <a:rPr lang="en-US" dirty="0"/>
              <a:t>Will you present general themes? “Portraits” of different group members? Direct quotes? </a:t>
            </a:r>
          </a:p>
          <a:p>
            <a:pPr lvl="1"/>
            <a:r>
              <a:rPr lang="en-US" dirty="0"/>
              <a:t>How will you present your conclusions? …and to whom? Will you make the data and findings available to group participants?</a:t>
            </a:r>
          </a:p>
          <a:p>
            <a:pPr lvl="1"/>
            <a:endParaRPr lang="en-US" dirty="0"/>
          </a:p>
          <a:p>
            <a:pPr marL="228600" lvl="1" indent="0">
              <a:buNone/>
            </a:pPr>
            <a:endParaRPr lang="en-US" dirty="0"/>
          </a:p>
        </p:txBody>
      </p:sp>
      <p:sp>
        <p:nvSpPr>
          <p:cNvPr id="4" name="AutoShape 2" descr="https://pressbooks.rampages.us/msw-research/wp-content/uploads/sites/9/2019/03/seating-chart-2-2048x1536.jpg">
            <a:extLst>
              <a:ext uri="{FF2B5EF4-FFF2-40B4-BE49-F238E27FC236}">
                <a16:creationId xmlns:a16="http://schemas.microsoft.com/office/drawing/2014/main" id="{5A180FE8-0A7D-4A1F-86EE-F2E80EF2F0D5}"/>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58107240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6C97A-31CB-4474-9E2D-132CC79FF433}"/>
              </a:ext>
            </a:extLst>
          </p:cNvPr>
          <p:cNvSpPr>
            <a:spLocks noGrp="1"/>
          </p:cNvSpPr>
          <p:nvPr>
            <p:ph type="title"/>
          </p:nvPr>
        </p:nvSpPr>
        <p:spPr>
          <a:xfrm>
            <a:off x="742949" y="381000"/>
            <a:ext cx="7772400" cy="1188720"/>
          </a:xfrm>
        </p:spPr>
        <p:txBody>
          <a:bodyPr/>
          <a:lstStyle/>
          <a:p>
            <a:r>
              <a:rPr lang="en-US" dirty="0"/>
              <a:t>Facilitator Skill and Group Dynamics</a:t>
            </a:r>
          </a:p>
        </p:txBody>
      </p:sp>
      <p:sp>
        <p:nvSpPr>
          <p:cNvPr id="3" name="Content Placeholder 2">
            <a:extLst>
              <a:ext uri="{FF2B5EF4-FFF2-40B4-BE49-F238E27FC236}">
                <a16:creationId xmlns:a16="http://schemas.microsoft.com/office/drawing/2014/main" id="{2B1F6B99-DE4A-4844-93AC-A0AAC797DF3F}"/>
              </a:ext>
            </a:extLst>
          </p:cNvPr>
          <p:cNvSpPr>
            <a:spLocks noGrp="1"/>
          </p:cNvSpPr>
          <p:nvPr>
            <p:ph idx="1"/>
          </p:nvPr>
        </p:nvSpPr>
        <p:spPr>
          <a:xfrm>
            <a:off x="628649" y="1828800"/>
            <a:ext cx="7886700" cy="4351338"/>
          </a:xfrm>
        </p:spPr>
        <p:txBody>
          <a:bodyPr>
            <a:normAutofit/>
          </a:bodyPr>
          <a:lstStyle/>
          <a:p>
            <a:r>
              <a:rPr lang="en-US" dirty="0"/>
              <a:t>Is a single facilitator appropriate for the proposed topic?</a:t>
            </a:r>
          </a:p>
          <a:p>
            <a:r>
              <a:rPr lang="en-US" dirty="0"/>
              <a:t>How will you navigate….</a:t>
            </a:r>
          </a:p>
          <a:p>
            <a:pPr lvl="1"/>
            <a:r>
              <a:rPr lang="en-US" dirty="0"/>
              <a:t>someone who says something potentially insulting?</a:t>
            </a:r>
          </a:p>
          <a:p>
            <a:pPr lvl="1"/>
            <a:r>
              <a:rPr lang="en-US" dirty="0"/>
              <a:t>someone who is argumentative?</a:t>
            </a:r>
          </a:p>
          <a:p>
            <a:pPr lvl="1"/>
            <a:r>
              <a:rPr lang="en-US" dirty="0"/>
              <a:t>someone who talks too much?</a:t>
            </a:r>
          </a:p>
          <a:p>
            <a:pPr lvl="1"/>
            <a:r>
              <a:rPr lang="en-US" dirty="0"/>
              <a:t>someone who says nothing?</a:t>
            </a:r>
          </a:p>
          <a:p>
            <a:pPr lvl="1"/>
            <a:r>
              <a:rPr lang="en-US" dirty="0"/>
              <a:t>someone who becomes emotionally upset?</a:t>
            </a:r>
          </a:p>
          <a:p>
            <a:pPr lvl="1"/>
            <a:r>
              <a:rPr lang="en-US" dirty="0"/>
              <a:t>How will you shift the conversation away from a topic that someone nonverbally or verbally indicates is distressing?</a:t>
            </a:r>
          </a:p>
          <a:p>
            <a:pPr lvl="1"/>
            <a:r>
              <a:rPr lang="en-US" dirty="0"/>
              <a:t>How will you avoid pressuring someone to respond?</a:t>
            </a:r>
          </a:p>
          <a:p>
            <a:pPr lvl="1"/>
            <a:r>
              <a:rPr lang="en-US" dirty="0"/>
              <a:t>What if someone wants to leave the group before it ends?</a:t>
            </a:r>
          </a:p>
          <a:p>
            <a:pPr marL="342900" lvl="1" indent="0">
              <a:buNone/>
            </a:pPr>
            <a:endParaRPr lang="en-US" dirty="0"/>
          </a:p>
        </p:txBody>
      </p:sp>
    </p:spTree>
    <p:extLst>
      <p:ext uri="{BB962C8B-B14F-4D97-AF65-F5344CB8AC3E}">
        <p14:creationId xmlns:p14="http://schemas.microsoft.com/office/powerpoint/2010/main" val="396278323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6C97A-31CB-4474-9E2D-132CC79FF433}"/>
              </a:ext>
            </a:extLst>
          </p:cNvPr>
          <p:cNvSpPr>
            <a:spLocks noGrp="1"/>
          </p:cNvSpPr>
          <p:nvPr>
            <p:ph type="title"/>
          </p:nvPr>
        </p:nvSpPr>
        <p:spPr>
          <a:xfrm>
            <a:off x="742949" y="381000"/>
            <a:ext cx="7772400" cy="1188720"/>
          </a:xfrm>
        </p:spPr>
        <p:txBody>
          <a:bodyPr/>
          <a:lstStyle/>
          <a:p>
            <a:r>
              <a:rPr lang="en-US" dirty="0"/>
              <a:t>Additional Application Documents</a:t>
            </a:r>
          </a:p>
        </p:txBody>
      </p:sp>
      <p:sp>
        <p:nvSpPr>
          <p:cNvPr id="3" name="Content Placeholder 2">
            <a:extLst>
              <a:ext uri="{FF2B5EF4-FFF2-40B4-BE49-F238E27FC236}">
                <a16:creationId xmlns:a16="http://schemas.microsoft.com/office/drawing/2014/main" id="{2B1F6B99-DE4A-4844-93AC-A0AAC797DF3F}"/>
              </a:ext>
            </a:extLst>
          </p:cNvPr>
          <p:cNvSpPr>
            <a:spLocks noGrp="1"/>
          </p:cNvSpPr>
          <p:nvPr>
            <p:ph idx="1"/>
          </p:nvPr>
        </p:nvSpPr>
        <p:spPr>
          <a:xfrm>
            <a:off x="628649" y="1828800"/>
            <a:ext cx="7886700" cy="4351338"/>
          </a:xfrm>
        </p:spPr>
        <p:txBody>
          <a:bodyPr>
            <a:normAutofit/>
          </a:bodyPr>
          <a:lstStyle/>
          <a:p>
            <a:r>
              <a:rPr lang="en-US" dirty="0"/>
              <a:t>Script for “opening” and “closing” the focus group</a:t>
            </a:r>
          </a:p>
          <a:p>
            <a:r>
              <a:rPr lang="en-US" dirty="0"/>
              <a:t>Discussion guide (list of questions to direct </a:t>
            </a:r>
            <a:r>
              <a:rPr lang="en-US"/>
              <a:t>group discussion)</a:t>
            </a:r>
            <a:endParaRPr lang="en-US" dirty="0"/>
          </a:p>
          <a:p>
            <a:pPr marL="342900" lvl="1" indent="0">
              <a:buNone/>
            </a:pPr>
            <a:endParaRPr lang="en-US" dirty="0"/>
          </a:p>
        </p:txBody>
      </p:sp>
      <p:sp>
        <p:nvSpPr>
          <p:cNvPr id="4" name="AutoShape 2" descr="https://tse3.mm.bing.net/th?id=OIP.X3ZCja4NKC5WeC7gU9EERwAAAA&amp;pid=Api&amp;P=0&amp;h=180">
            <a:extLst>
              <a:ext uri="{FF2B5EF4-FFF2-40B4-BE49-F238E27FC236}">
                <a16:creationId xmlns:a16="http://schemas.microsoft.com/office/drawing/2014/main" id="{7024EA1C-4127-45EA-A09A-26DD246529A7}"/>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a:extLst>
              <a:ext uri="{FF2B5EF4-FFF2-40B4-BE49-F238E27FC236}">
                <a16:creationId xmlns:a16="http://schemas.microsoft.com/office/drawing/2014/main" id="{1EBBFE04-E040-4C63-8DB1-0A6D6C7C01A5}"/>
              </a:ext>
            </a:extLst>
          </p:cNvPr>
          <p:cNvSpPr txBox="1"/>
          <p:nvPr/>
        </p:nvSpPr>
        <p:spPr>
          <a:xfrm>
            <a:off x="1214139" y="5767872"/>
            <a:ext cx="2162772" cy="215444"/>
          </a:xfrm>
          <a:prstGeom prst="rect">
            <a:avLst/>
          </a:prstGeom>
          <a:noFill/>
        </p:spPr>
        <p:txBody>
          <a:bodyPr wrap="none" rtlCol="0">
            <a:spAutoFit/>
          </a:bodyPr>
          <a:lstStyle/>
          <a:p>
            <a:r>
              <a:rPr lang="en-US" sz="800" dirty="0"/>
              <a:t>http://www.bethscib.com/blog/archives/01-2017</a:t>
            </a:r>
          </a:p>
        </p:txBody>
      </p:sp>
      <p:pic>
        <p:nvPicPr>
          <p:cNvPr id="7" name="Picture 6">
            <a:extLst>
              <a:ext uri="{FF2B5EF4-FFF2-40B4-BE49-F238E27FC236}">
                <a16:creationId xmlns:a16="http://schemas.microsoft.com/office/drawing/2014/main" id="{BBEF408F-07D8-4B8A-9C06-B410A53344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100" y="2795645"/>
            <a:ext cx="2990850" cy="2990850"/>
          </a:xfrm>
          <a:prstGeom prst="rect">
            <a:avLst/>
          </a:prstGeom>
        </p:spPr>
      </p:pic>
      <p:sp>
        <p:nvSpPr>
          <p:cNvPr id="8" name="Rectangle 7">
            <a:extLst>
              <a:ext uri="{FF2B5EF4-FFF2-40B4-BE49-F238E27FC236}">
                <a16:creationId xmlns:a16="http://schemas.microsoft.com/office/drawing/2014/main" id="{3EBD16A5-1F0C-4885-AB6C-3C48CA935879}"/>
              </a:ext>
            </a:extLst>
          </p:cNvPr>
          <p:cNvSpPr/>
          <p:nvPr/>
        </p:nvSpPr>
        <p:spPr>
          <a:xfrm>
            <a:off x="4850081" y="5788932"/>
            <a:ext cx="4572000" cy="215444"/>
          </a:xfrm>
          <a:prstGeom prst="rect">
            <a:avLst/>
          </a:prstGeom>
        </p:spPr>
        <p:txBody>
          <a:bodyPr>
            <a:spAutoFit/>
          </a:bodyPr>
          <a:lstStyle/>
          <a:p>
            <a:r>
              <a:rPr lang="en-US" sz="800" dirty="0"/>
              <a:t>https://noteseeker.blogspot.com/2017/11/questionnaire-design.html</a:t>
            </a:r>
          </a:p>
        </p:txBody>
      </p:sp>
      <p:pic>
        <p:nvPicPr>
          <p:cNvPr id="10" name="Picture 9">
            <a:extLst>
              <a:ext uri="{FF2B5EF4-FFF2-40B4-BE49-F238E27FC236}">
                <a16:creationId xmlns:a16="http://schemas.microsoft.com/office/drawing/2014/main" id="{909586EF-DC77-4465-918F-C0A0A47479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0081" y="2795645"/>
            <a:ext cx="2926764" cy="2926764"/>
          </a:xfrm>
          <a:prstGeom prst="rect">
            <a:avLst/>
          </a:prstGeom>
        </p:spPr>
      </p:pic>
    </p:spTree>
    <p:extLst>
      <p:ext uri="{BB962C8B-B14F-4D97-AF65-F5344CB8AC3E}">
        <p14:creationId xmlns:p14="http://schemas.microsoft.com/office/powerpoint/2010/main" val="92649313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65508-4878-41DC-BDE9-0E615EE8F44B}"/>
              </a:ext>
            </a:extLst>
          </p:cNvPr>
          <p:cNvSpPr>
            <a:spLocks noGrp="1"/>
          </p:cNvSpPr>
          <p:nvPr>
            <p:ph type="title"/>
          </p:nvPr>
        </p:nvSpPr>
        <p:spPr>
          <a:xfrm>
            <a:off x="1447800" y="304800"/>
            <a:ext cx="5937755" cy="1188720"/>
          </a:xfrm>
        </p:spPr>
        <p:txBody>
          <a:bodyPr/>
          <a:lstStyle/>
          <a:p>
            <a:r>
              <a:rPr lang="en-US" dirty="0"/>
              <a:t>Final Comment</a:t>
            </a:r>
          </a:p>
        </p:txBody>
      </p:sp>
      <p:sp>
        <p:nvSpPr>
          <p:cNvPr id="3" name="Content Placeholder 2">
            <a:extLst>
              <a:ext uri="{FF2B5EF4-FFF2-40B4-BE49-F238E27FC236}">
                <a16:creationId xmlns:a16="http://schemas.microsoft.com/office/drawing/2014/main" id="{E43F2638-AE55-4BE5-8B61-66AD0F25DD23}"/>
              </a:ext>
            </a:extLst>
          </p:cNvPr>
          <p:cNvSpPr>
            <a:spLocks noGrp="1"/>
          </p:cNvSpPr>
          <p:nvPr>
            <p:ph idx="1"/>
          </p:nvPr>
        </p:nvSpPr>
        <p:spPr>
          <a:xfrm>
            <a:off x="441880" y="1923950"/>
            <a:ext cx="4419600" cy="3835028"/>
          </a:xfrm>
        </p:spPr>
        <p:txBody>
          <a:bodyPr>
            <a:normAutofit/>
          </a:bodyPr>
          <a:lstStyle/>
          <a:p>
            <a:r>
              <a:rPr lang="en-US" dirty="0">
                <a:solidFill>
                  <a:schemeClr val="tx1"/>
                </a:solidFill>
              </a:rPr>
              <a:t>The IRB is ready to support your research. Please email any questions or comments to </a:t>
            </a:r>
            <a:r>
              <a:rPr lang="en-US" dirty="0">
                <a:solidFill>
                  <a:schemeClr val="tx1"/>
                </a:solidFill>
                <a:hlinkClick r:id="rId3">
                  <a:extLst>
                    <a:ext uri="{A12FA001-AC4F-418D-AE19-62706E023703}">
                      <ahyp:hlinkClr xmlns:ahyp="http://schemas.microsoft.com/office/drawing/2018/hyperlinkcolor" val="tx"/>
                    </a:ext>
                  </a:extLst>
                </a:hlinkClick>
              </a:rPr>
              <a:t>irb@sonoma.edu</a:t>
            </a:r>
            <a:endParaRPr lang="en-US" dirty="0">
              <a:solidFill>
                <a:schemeClr val="tx1"/>
              </a:solidFill>
            </a:endParaRPr>
          </a:p>
          <a:p>
            <a:endParaRPr lang="en-US" dirty="0">
              <a:solidFill>
                <a:schemeClr val="tx1"/>
              </a:solidFill>
            </a:endParaRPr>
          </a:p>
          <a:p>
            <a:r>
              <a:rPr lang="en-US" dirty="0"/>
              <a:t>The IRB website includes an informed consent checklist, as well as an example of a focus group informed consent </a:t>
            </a:r>
            <a:r>
              <a:rPr lang="en-US" dirty="0">
                <a:highlight>
                  <a:srgbClr val="FFFF00"/>
                </a:highlight>
              </a:rPr>
              <a:t>(need to create). </a:t>
            </a:r>
          </a:p>
          <a:p>
            <a:endParaRPr lang="en-US" dirty="0"/>
          </a:p>
        </p:txBody>
      </p:sp>
      <p:sp>
        <p:nvSpPr>
          <p:cNvPr id="5" name="Rectangle 4">
            <a:extLst>
              <a:ext uri="{FF2B5EF4-FFF2-40B4-BE49-F238E27FC236}">
                <a16:creationId xmlns:a16="http://schemas.microsoft.com/office/drawing/2014/main" id="{1FB45E08-1438-4FD5-AD88-800A145B1663}"/>
              </a:ext>
            </a:extLst>
          </p:cNvPr>
          <p:cNvSpPr/>
          <p:nvPr/>
        </p:nvSpPr>
        <p:spPr>
          <a:xfrm>
            <a:off x="5791200" y="6356705"/>
            <a:ext cx="4572000" cy="215444"/>
          </a:xfrm>
          <a:prstGeom prst="rect">
            <a:avLst/>
          </a:prstGeom>
        </p:spPr>
        <p:txBody>
          <a:bodyPr>
            <a:spAutoFit/>
          </a:bodyPr>
          <a:lstStyle/>
          <a:p>
            <a:r>
              <a:rPr lang="en-US" sz="800" dirty="0"/>
              <a:t>https://www.flickr.com/photos/ankakay/3975308550</a:t>
            </a:r>
          </a:p>
        </p:txBody>
      </p:sp>
      <p:pic>
        <p:nvPicPr>
          <p:cNvPr id="7" name="Picture 6">
            <a:extLst>
              <a:ext uri="{FF2B5EF4-FFF2-40B4-BE49-F238E27FC236}">
                <a16:creationId xmlns:a16="http://schemas.microsoft.com/office/drawing/2014/main" id="{DFEF7EB2-4402-4C08-BAC8-008C5D8D11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1600" y="1923950"/>
            <a:ext cx="3520520" cy="4400649"/>
          </a:xfrm>
          <a:prstGeom prst="rect">
            <a:avLst/>
          </a:prstGeom>
        </p:spPr>
      </p:pic>
    </p:spTree>
    <p:extLst>
      <p:ext uri="{BB962C8B-B14F-4D97-AF65-F5344CB8AC3E}">
        <p14:creationId xmlns:p14="http://schemas.microsoft.com/office/powerpoint/2010/main" val="3034895456"/>
      </p:ext>
    </p:extLst>
  </p:cSld>
  <p:clrMapOvr>
    <a:masterClrMapping/>
  </p:clrMapOvr>
  <p:transition/>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12453</TotalTime>
  <Words>2047</Words>
  <Application>Microsoft Office PowerPoint</Application>
  <PresentationFormat>On-screen Show (4:3)</PresentationFormat>
  <Paragraphs>90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Gill Sans MT</vt:lpstr>
      <vt:lpstr>Parcel</vt:lpstr>
      <vt:lpstr>Questions and Ideas for Focus Group IRB Applications</vt:lpstr>
      <vt:lpstr>Working Definition of focus groups</vt:lpstr>
      <vt:lpstr>Participant Selection </vt:lpstr>
      <vt:lpstr>Identify an appropriate place</vt:lpstr>
      <vt:lpstr>Participant Privacy</vt:lpstr>
      <vt:lpstr>Data Confidentiality</vt:lpstr>
      <vt:lpstr>Facilitator Skill and Group Dynamics</vt:lpstr>
      <vt:lpstr>Additional Application Documents</vt:lpstr>
      <vt:lpstr>Final Comment</vt:lpstr>
    </vt:vector>
  </TitlesOfParts>
  <Company>Sonoma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smithh</dc:creator>
  <cp:lastModifiedBy>Arcelia Sandoval</cp:lastModifiedBy>
  <cp:revision>374</cp:revision>
  <cp:lastPrinted>2020-09-05T20:04:31Z</cp:lastPrinted>
  <dcterms:created xsi:type="dcterms:W3CDTF">2005-08-29T01:59:53Z</dcterms:created>
  <dcterms:modified xsi:type="dcterms:W3CDTF">2024-05-09T16:31:51Z</dcterms:modified>
</cp:coreProperties>
</file>