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>
        <p:scale>
          <a:sx n="20" d="100"/>
          <a:sy n="20" d="100"/>
        </p:scale>
        <p:origin x="448" y="-133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F7AC76B-49FF-4FA8-9554-BDBE27971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680024E-EAB5-4521-AFFF-72AE16D97A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3F9E842-AA0C-4970-BBFD-56D5B51F80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9DE1E923-70AD-49EC-B4AB-FA043A43E4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59288"/>
            <a:ext cx="568325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1EC3DDB3-4E7A-4221-8045-9392261A38B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64D65D44-453D-4843-B502-5BB9A15008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BCB83BA4-C5E2-4A64-A2B2-74F4B171B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33F47B4-9FCD-4DF6-9D52-45D44A9D0F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63588" indent="-2936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74750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44650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14550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71750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028950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86150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943350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0AC4F04-FB2D-4A32-94F3-3B54221F6635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4882AA1-58B0-4DFA-B3FB-6F50A2BAED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4850"/>
            <a:ext cx="4694237" cy="3519488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FDF4E96-9AD7-47E2-BDEC-FF125B083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Note:  This template is meant only to provide suggestions for a study that follows a typical data collection/analysis/results design.  Adapt/change/modify the template to fit your study, as appropriate.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A3FA5E-6F12-40D1-99E3-F0E3B3DB6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7C55DD-AB44-49E9-BB79-2415550F4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D39FAB-F375-4536-83F1-B638874C2C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02F77-F0FA-4F18-983A-0C084EB63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82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BBD1CB-58B9-430B-A9F0-12A548FD1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682FD5-CE0C-4791-9891-B65045AA4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5A562E-D7D4-464A-8481-9C56D47AF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C19F-1278-4B70-B123-FECA5ED61F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50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6C5E5-170A-43EA-9E2A-478869CCBD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5B8B53-4C2D-4489-84F7-44185E856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30B5F1-C323-4E4A-96A2-54EBB50CD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E7EB5-C450-4B27-9141-1B31248D17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33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1F07B7-3B2A-4921-BBFE-C1FAB64C40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96D12C-7C5D-4270-8461-E52EBE408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792181-45E6-4A2A-A047-B1CA48519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FBFF-279F-4E18-9ADF-264D4902C8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6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15E6EB-018C-46D7-A7A1-9FE5B806D9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A45A6C-DC15-4B10-A510-04E8E6259E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015E6E-6AC6-4C40-AAE9-C8327E264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53818-956D-412E-8D66-A27435E6B9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72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3B6B94-C80A-4461-A521-ECA337DC38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102A50-5410-4039-A964-BBA6A6866A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500AF2-C3BF-46C3-98D0-B2A5EF78F3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2D9C-DE07-401D-850E-96946C4DD5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80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A01A7E5-6B9F-48D1-BCF4-B0617E3B8A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16D33B-E889-4F4C-AE1A-76E3BB867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2D2DBE-ABEE-480F-8617-A7782E7BE8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CA1A2-0FE9-4B59-8789-DC689E1775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58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FE3241-BCBD-4AB7-9B0F-961F06709C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7FF915-BD24-4D65-9EA1-AD3550DD4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B41CD62-5A4C-434B-B935-37E277A3B6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E7AF5-5F2A-4B93-8BCE-AB7416BC6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99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59FEAAE-A602-4F3E-9149-48F0D21A9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35C8F6-4DAA-48CD-97E2-7BB763EC3B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540FAB-F464-40FB-B329-0A6E21B5EC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BF9CC-239E-43C8-90A6-DD9335C29F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42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F22011-39D3-43FA-B023-B801DAD9F4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D470D1-4DDF-4507-84B9-0415CA2EE7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ED2920-9D74-4AF7-8016-C2BF62161E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CB67B-D1F8-4017-8203-35E6A27F6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9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F77985-6BCB-4107-8E36-32A64F478B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65F2FB-F08D-4A24-ADFA-CA8E591834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965A45-1D43-455D-A9B3-07DD368D59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6F1EF-D467-4A13-885F-00A3E38EB8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40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8C56B3C-092A-423B-81CE-B2BF3D77A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624" tIns="219322" rIns="438624" bIns="2193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87ABBE-E783-4FD2-969F-FF0DFAF09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624" tIns="219322" rIns="438624" bIns="219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6E5E33-A91A-4B58-92F9-2BD792E57D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29976763"/>
            <a:ext cx="102425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624" tIns="219322" rIns="438624" bIns="219322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67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9335AF-1F8B-4310-BA3B-55F6F198E2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29976763"/>
            <a:ext cx="139001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624" tIns="219322" rIns="438624" bIns="21932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defRPr sz="67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2618F10-241E-4383-A409-13D2312797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9976763"/>
            <a:ext cx="102425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624" tIns="219322" rIns="438624" bIns="2193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6700"/>
            </a:lvl1pPr>
          </a:lstStyle>
          <a:p>
            <a:pPr>
              <a:defRPr/>
            </a:pPr>
            <a:fld id="{9097A6D0-7D15-407F-A4C8-B19902D33C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  <a:ea typeface="MS PGothic" panose="020B0600070205080204" pitchFamily="34" charset="-128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  <a:ea typeface="MS PGothic" panose="020B0600070205080204" pitchFamily="34" charset="-128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  <a:ea typeface="MS PGothic" panose="020B0600070205080204" pitchFamily="34" charset="-128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  <a:ea typeface="MS PGothic" panose="020B0600070205080204" pitchFamily="34" charset="-128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Berlin Sans FB" pitchFamily="34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54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4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7">
            <a:extLst>
              <a:ext uri="{FF2B5EF4-FFF2-40B4-BE49-F238E27FC236}">
                <a16:creationId xmlns:a16="http://schemas.microsoft.com/office/drawing/2014/main" id="{3497F16D-33EA-42F9-83C5-D8BB132C2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660400"/>
            <a:ext cx="41606788" cy="3416251"/>
          </a:xfrm>
          <a:prstGeom prst="rect">
            <a:avLst/>
          </a:prstGeom>
          <a:noFill/>
          <a:ln w="152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82" tIns="45686" rIns="91382" bIns="45686">
            <a:spAutoFit/>
          </a:bodyPr>
          <a:lstStyle>
            <a:lvl1pPr defTabSz="4389438">
              <a:spcBef>
                <a:spcPct val="20000"/>
              </a:spcBef>
              <a:buChar char="•"/>
              <a:tabLst>
                <a:tab pos="457200" algn="l"/>
                <a:tab pos="1676400" algn="l"/>
                <a:tab pos="41452800" algn="r"/>
              </a:tabLst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spcBef>
                <a:spcPct val="20000"/>
              </a:spcBef>
              <a:buChar char="–"/>
              <a:tabLst>
                <a:tab pos="457200" algn="l"/>
                <a:tab pos="1676400" algn="l"/>
                <a:tab pos="41452800" algn="r"/>
              </a:tabLst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spcBef>
                <a:spcPct val="20000"/>
              </a:spcBef>
              <a:buChar char="•"/>
              <a:tabLst>
                <a:tab pos="457200" algn="l"/>
                <a:tab pos="1676400" algn="l"/>
                <a:tab pos="41452800" algn="r"/>
              </a:tabLst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spcBef>
                <a:spcPct val="20000"/>
              </a:spcBef>
              <a:buChar char="–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spcBef>
                <a:spcPct val="20000"/>
              </a:spcBef>
              <a:buChar char="»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676400" algn="l"/>
                <a:tab pos="41452800" algn="r"/>
              </a:tabLst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600" dirty="0">
                <a:latin typeface="Impact" panose="020B0806030902050204" pitchFamily="34" charset="0"/>
              </a:rPr>
              <a:t>The Title of Your Research Project Should Briefly Convey Your Topic</a:t>
            </a:r>
            <a:endParaRPr lang="en-US" altLang="en-US" sz="10800" dirty="0">
              <a:latin typeface="Impact" panose="020B080603090205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dirty="0">
                <a:latin typeface="Century Gothic" panose="020B0502020202020204" pitchFamily="34" charset="0"/>
              </a:rPr>
              <a:t>Your Name and Contact Information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dirty="0">
                <a:latin typeface="Century Gothic" panose="020B0502020202020204" pitchFamily="34" charset="0"/>
              </a:rPr>
              <a:t>Faculty Mentor Name</a:t>
            </a:r>
          </a:p>
        </p:txBody>
      </p:sp>
      <p:sp>
        <p:nvSpPr>
          <p:cNvPr id="3075" name="Rectangle 18">
            <a:extLst>
              <a:ext uri="{FF2B5EF4-FFF2-40B4-BE49-F238E27FC236}">
                <a16:creationId xmlns:a16="http://schemas.microsoft.com/office/drawing/2014/main" id="{D6BE3717-5AF0-4AA1-BA10-816D9F60A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225" y="5143500"/>
            <a:ext cx="12922250" cy="22240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624" tIns="219322" rIns="438624" bIns="219322"/>
          <a:lstStyle>
            <a:lvl1pPr defTabSz="4389438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7000" dirty="0">
                <a:latin typeface="Impact" panose="020B0806030902050204" pitchFamily="34" charset="0"/>
              </a:rPr>
              <a:t>Background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6600" dirty="0">
              <a:latin typeface="Impact" panose="020B080603090205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Provide background information about your topic and support for the study hypotheses/research question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52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r>
              <a:rPr lang="en-US" altLang="en-US" sz="5200" b="1" dirty="0">
                <a:latin typeface="Century Gothic" panose="020B0502020202020204" pitchFamily="34" charset="0"/>
              </a:rPr>
              <a:t>Some possibilities of what to include here: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literature review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tables, charts, graphs, from outside sources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definitions of key terms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research objective(s)</a:t>
            </a: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endParaRPr lang="en-US" altLang="en-US" sz="5200" b="1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r>
              <a:rPr lang="en-US" altLang="en-US" sz="5200" b="1" dirty="0">
                <a:latin typeface="Century Gothic" panose="020B0502020202020204" pitchFamily="34" charset="0"/>
              </a:rPr>
              <a:t>Questions to answer in this section:	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What is the significance of this study?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What does this study mean for people, animals, or the environment? </a:t>
            </a:r>
          </a:p>
          <a:p>
            <a:pPr marL="571500" indent="-571500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Where does it fit in within the broader discussions of this topic?</a:t>
            </a: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endParaRPr lang="en-US" altLang="en-US" sz="52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If you cite sources, include a References section on your poster</a:t>
            </a: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5600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  <a:defRPr/>
            </a:pPr>
            <a:endParaRPr lang="en-US" altLang="en-US" sz="3600" dirty="0">
              <a:latin typeface="Century Gothic" panose="020B0502020202020204" pitchFamily="34" charset="0"/>
            </a:endParaRPr>
          </a:p>
        </p:txBody>
      </p:sp>
      <p:sp>
        <p:nvSpPr>
          <p:cNvPr id="3076" name="Text Box 22">
            <a:extLst>
              <a:ext uri="{FF2B5EF4-FFF2-40B4-BE49-F238E27FC236}">
                <a16:creationId xmlns:a16="http://schemas.microsoft.com/office/drawing/2014/main" id="{1303AC75-7F41-440F-883C-6F9110512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1466" y="5154613"/>
            <a:ext cx="12801600" cy="6364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624" tIns="219322" rIns="438624" bIns="219322">
            <a:spAutoFit/>
          </a:bodyPr>
          <a:lstStyle>
            <a:lvl1pPr defTabSz="4389438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7000" dirty="0">
                <a:latin typeface="Impact" panose="020B0806030902050204" pitchFamily="34" charset="0"/>
              </a:rPr>
              <a:t>Research Question/Hypotheses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altLang="en-US" sz="4000" dirty="0">
              <a:latin typeface="Impact" panose="020B0806030902050204" pitchFamily="34" charset="0"/>
            </a:endParaRPr>
          </a:p>
          <a:p>
            <a:pPr marL="685800" indent="-6858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</a:pPr>
            <a:r>
              <a:rPr lang="en-US" altLang="en-US" sz="5200" dirty="0">
                <a:latin typeface="Century Gothic" panose="020B0502020202020204" pitchFamily="34" charset="0"/>
              </a:rPr>
              <a:t>Include central question or hypothesis and any related questions</a:t>
            </a:r>
          </a:p>
          <a:p>
            <a:pPr marL="685800" indent="-6858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</a:pPr>
            <a:r>
              <a:rPr lang="en-US" altLang="en-US" sz="5200" dirty="0">
                <a:latin typeface="Century Gothic" panose="020B0502020202020204" pitchFamily="34" charset="0"/>
              </a:rPr>
              <a:t>You may also include a research objective or a “why?” for your study here</a:t>
            </a:r>
            <a:endParaRPr lang="en-US" altLang="en-US" sz="6600" dirty="0">
              <a:latin typeface="Century Gothic" panose="020B0502020202020204" pitchFamily="34" charset="0"/>
            </a:endParaRPr>
          </a:p>
        </p:txBody>
      </p:sp>
      <p:sp>
        <p:nvSpPr>
          <p:cNvPr id="3077" name="Rectangle 28">
            <a:extLst>
              <a:ext uri="{FF2B5EF4-FFF2-40B4-BE49-F238E27FC236}">
                <a16:creationId xmlns:a16="http://schemas.microsoft.com/office/drawing/2014/main" id="{79F0AF66-E61E-42B9-89F6-8E4ECB611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54563" y="5154613"/>
            <a:ext cx="12617450" cy="1244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624" tIns="219322" rIns="438624" bIns="219322"/>
          <a:lstStyle>
            <a:lvl1pPr defTabSz="4389438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7000" dirty="0">
                <a:latin typeface="Impact" panose="020B0806030902050204" pitchFamily="34" charset="0"/>
              </a:rPr>
              <a:t>Results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Impact" panose="020B080603090205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This section is the factual results of the research you conducted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52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5200" b="1" dirty="0">
                <a:latin typeface="Century Gothic" panose="020B0502020202020204" pitchFamily="34" charset="0"/>
              </a:rPr>
              <a:t>Here are some things to include in this section: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5200" dirty="0">
              <a:latin typeface="Century Gothic" panose="020B0502020202020204" pitchFamily="34" charset="0"/>
            </a:endParaRPr>
          </a:p>
          <a:p>
            <a:pPr marL="571500" indent="-5715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tables, charts, graphs</a:t>
            </a:r>
          </a:p>
          <a:p>
            <a:pPr marL="571500" indent="-5715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photos, if they visually represent your findings</a:t>
            </a:r>
          </a:p>
          <a:p>
            <a:pPr marL="571500" indent="-5715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key ideas that came out of the research (save commentary for the discussion section)</a:t>
            </a:r>
          </a:p>
          <a:p>
            <a:pPr marL="571500" indent="-5715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altLang="en-US" sz="5200" dirty="0">
                <a:latin typeface="Century Gothic" panose="020B0502020202020204" pitchFamily="34" charset="0"/>
              </a:rPr>
              <a:t>themes from interviews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6600" dirty="0">
              <a:latin typeface="Century Gothic" panose="020B0502020202020204" pitchFamily="34" charset="0"/>
            </a:endParaRPr>
          </a:p>
        </p:txBody>
      </p:sp>
      <p:sp>
        <p:nvSpPr>
          <p:cNvPr id="3078" name="Rectangle 173">
            <a:extLst>
              <a:ext uri="{FF2B5EF4-FFF2-40B4-BE49-F238E27FC236}">
                <a16:creationId xmlns:a16="http://schemas.microsoft.com/office/drawing/2014/main" id="{E106A353-3CDA-4822-8CE9-3BDE252B9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38624" tIns="219322" rIns="438624" bIns="219322" anchor="ctr">
            <a:spAutoFit/>
          </a:bodyPr>
          <a:lstStyle>
            <a:lvl1pPr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8600">
              <a:latin typeface="Arial" panose="020B0604020202020204" pitchFamily="34" charset="0"/>
            </a:endParaRPr>
          </a:p>
        </p:txBody>
      </p:sp>
      <p:sp>
        <p:nvSpPr>
          <p:cNvPr id="3079" name="Rectangle 176">
            <a:extLst>
              <a:ext uri="{FF2B5EF4-FFF2-40B4-BE49-F238E27FC236}">
                <a16:creationId xmlns:a16="http://schemas.microsoft.com/office/drawing/2014/main" id="{F2D4FA63-E7E1-43F5-8CEE-9E45BF6F1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38624" tIns="219322" rIns="438624" bIns="219322" anchor="ctr">
            <a:spAutoFit/>
          </a:bodyPr>
          <a:lstStyle>
            <a:lvl1pPr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Berlin Sans FB" panose="020E0602020502020306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8600"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E991A1-8696-4FC7-BCFE-B536E5DC0557}"/>
              </a:ext>
            </a:extLst>
          </p:cNvPr>
          <p:cNvSpPr/>
          <p:nvPr/>
        </p:nvSpPr>
        <p:spPr>
          <a:xfrm>
            <a:off x="15567819" y="12410589"/>
            <a:ext cx="12801600" cy="104213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defRPr/>
            </a:pPr>
            <a:endParaRPr lang="en-US" altLang="en-US" sz="6600" dirty="0">
              <a:solidFill>
                <a:srgbClr val="000000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US" altLang="en-US" sz="7000" dirty="0">
                <a:solidFill>
                  <a:srgbClr val="000000"/>
                </a:solidFill>
                <a:latin typeface="Impact" panose="020B0806030902050204" pitchFamily="34" charset="0"/>
              </a:rPr>
              <a:t>Methods</a:t>
            </a:r>
          </a:p>
          <a:p>
            <a:pPr algn="ctr" eaLnBrk="1" hangingPunct="1">
              <a:lnSpc>
                <a:spcPct val="80000"/>
              </a:lnSpc>
              <a:defRPr/>
            </a:pPr>
            <a:endParaRPr lang="en-US" altLang="en-US" sz="6600" dirty="0">
              <a:solidFill>
                <a:srgbClr val="000000"/>
              </a:solidFill>
              <a:latin typeface="Impact" panose="020B0806030902050204" pitchFamily="34" charset="0"/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Give a detailed description of your method(s), procedure(s), and material(s).  Some things you might include here, as applicable to your project: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endParaRPr lang="en-US" altLang="en-US" sz="52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143000" indent="-11430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Study location</a:t>
            </a:r>
          </a:p>
          <a:p>
            <a:pPr marL="1143000" indent="-11430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Number and demographics of participants </a:t>
            </a:r>
          </a:p>
          <a:p>
            <a:pPr marL="1143000" indent="-11430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Data collection methods</a:t>
            </a:r>
          </a:p>
          <a:p>
            <a:pPr marL="1143000" indent="-1143000" eaLnBrk="1" hangingPunct="1">
              <a:lnSpc>
                <a:spcPct val="80000"/>
              </a:lnSpc>
              <a:spcAft>
                <a:spcPct val="20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Data analysis methods</a:t>
            </a:r>
          </a:p>
        </p:txBody>
      </p:sp>
      <p:sp>
        <p:nvSpPr>
          <p:cNvPr id="3081" name="Rectangle 3">
            <a:extLst>
              <a:ext uri="{FF2B5EF4-FFF2-40B4-BE49-F238E27FC236}">
                <a16:creationId xmlns:a16="http://schemas.microsoft.com/office/drawing/2014/main" id="{48589FD3-7603-4B5F-927B-AD51B57AA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8525" y="16263687"/>
            <a:ext cx="12617450" cy="10162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en-US" altLang="en-US" sz="6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altLang="en-US" sz="7000" dirty="0">
                <a:solidFill>
                  <a:srgbClr val="000000"/>
                </a:solidFill>
                <a:latin typeface="Impact" panose="020B0806030902050204" pitchFamily="34" charset="0"/>
              </a:rPr>
              <a:t>Discussion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6600" dirty="0">
              <a:solidFill>
                <a:srgbClr val="000000"/>
              </a:solidFill>
              <a:latin typeface="Impact" panose="020B080603090205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In your own words, summarize your results and discuss the implications.   </a:t>
            </a:r>
          </a:p>
          <a:p>
            <a:pPr eaLnBrk="1" hangingPunct="1">
              <a:lnSpc>
                <a:spcPct val="80000"/>
              </a:lnSpc>
            </a:pPr>
            <a:endParaRPr lang="en-US" altLang="en-US" sz="52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685800" indent="-6858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Here is where you can offer your commentary and/or interpretation of the results</a:t>
            </a:r>
          </a:p>
          <a:p>
            <a:pPr eaLnBrk="1" hangingPunct="1">
              <a:lnSpc>
                <a:spcPct val="80000"/>
              </a:lnSpc>
            </a:pPr>
            <a:endParaRPr lang="en-US" altLang="en-US" sz="52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685800" indent="-6858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5200" dirty="0">
                <a:solidFill>
                  <a:srgbClr val="000000"/>
                </a:solidFill>
                <a:latin typeface="Century Gothic" panose="020B0502020202020204" pitchFamily="34" charset="0"/>
              </a:rPr>
              <a:t>You may also include study limitations and/or questions for future research here</a:t>
            </a:r>
          </a:p>
          <a:p>
            <a:pPr eaLnBrk="1" hangingPunct="1">
              <a:lnSpc>
                <a:spcPct val="80000"/>
              </a:lnSpc>
            </a:pPr>
            <a:endParaRPr lang="en-US" altLang="en-US" sz="32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32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32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C2A23-565F-CE48-BF61-7A90ED94447F}"/>
              </a:ext>
            </a:extLst>
          </p:cNvPr>
          <p:cNvSpPr txBox="1"/>
          <p:nvPr/>
        </p:nvSpPr>
        <p:spPr>
          <a:xfrm>
            <a:off x="1165226" y="27073143"/>
            <a:ext cx="41560750" cy="4985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latin typeface="Impact" panose="020B0806030902050204" pitchFamily="34" charset="0"/>
              </a:rPr>
              <a:t>Some Tips on Formatting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200" dirty="0">
                <a:latin typeface="Century Gothic" panose="020B0502020202020204" pitchFamily="34" charset="0"/>
              </a:rPr>
              <a:t>Make a reference copy of this template to use as you work on your poster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200" dirty="0">
                <a:latin typeface="Century Gothic" panose="020B0502020202020204" pitchFamily="34" charset="0"/>
              </a:rPr>
              <a:t>This template has already been formatted to the finished size of 48” in width by 36” in height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200" dirty="0">
                <a:latin typeface="Century Gothic" panose="020B0502020202020204" pitchFamily="34" charset="0"/>
              </a:rPr>
              <a:t>Pay close attention to font, font sizes and line spacing to ensure consistency throughout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en-US" sz="52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US" sz="4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Berlin Sans FB"/>
        <a:ea typeface=""/>
        <a:cs typeface=""/>
      </a:majorFont>
      <a:minorFont>
        <a:latin typeface="Berlin Sans F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438624" tIns="219322" rIns="438624" bIns="219322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438624" tIns="219322" rIns="438624" bIns="219322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2657</TotalTime>
  <Words>386</Words>
  <Application>Microsoft Office PowerPoint</Application>
  <PresentationFormat>Custom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Berlin Sans FB</vt:lpstr>
      <vt:lpstr>Century Gothic</vt:lpstr>
      <vt:lpstr>Impact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ipsrusers</dc:creator>
  <cp:lastModifiedBy>Stacey Pelton</cp:lastModifiedBy>
  <cp:revision>463</cp:revision>
  <cp:lastPrinted>2018-06-27T23:58:00Z</cp:lastPrinted>
  <dcterms:created xsi:type="dcterms:W3CDTF">2005-04-29T00:39:58Z</dcterms:created>
  <dcterms:modified xsi:type="dcterms:W3CDTF">2023-01-12T17:57:21Z</dcterms:modified>
</cp:coreProperties>
</file>